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4"/>
  </p:sldMasterIdLst>
  <p:notesMasterIdLst>
    <p:notesMasterId r:id="rId18"/>
  </p:notesMasterIdLst>
  <p:sldIdLst>
    <p:sldId id="256" r:id="rId5"/>
    <p:sldId id="303" r:id="rId6"/>
    <p:sldId id="304" r:id="rId7"/>
    <p:sldId id="307" r:id="rId8"/>
    <p:sldId id="318" r:id="rId9"/>
    <p:sldId id="261" r:id="rId10"/>
    <p:sldId id="310" r:id="rId11"/>
    <p:sldId id="312" r:id="rId12"/>
    <p:sldId id="311" r:id="rId13"/>
    <p:sldId id="313" r:id="rId14"/>
    <p:sldId id="316" r:id="rId15"/>
    <p:sldId id="317" r:id="rId16"/>
    <p:sldId id="315" r:id="rId17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Squada One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F24630-55A9-4B69-B347-F8C3464A3CDB}" v="107" dt="2022-01-27T06:57:15.418"/>
    <p1510:client id="{2D04574C-1F1C-42E1-B16C-05B74D76B0EF}" v="25" vWet="27" dt="2022-01-27T06:32:46.605"/>
    <p1510:client id="{30127BF2-5915-4823-BA2F-150692854A83}" v="611" dt="2022-01-27T06:42:12.160"/>
    <p1510:client id="{35741004-9B83-48AB-BB63-8815888AA004}" vWet="4" dt="2022-01-27T05:02:54.137"/>
    <p1510:client id="{5D458A9F-5DF6-BEA3-5CFC-953735388DD7}" v="19" dt="2022-01-27T06:28:06.829"/>
    <p1510:client id="{7F353539-9915-19FF-A9DE-1E1980C56C0F}" v="43" dt="2022-01-27T06:10:35.137"/>
    <p1510:client id="{83388D58-97C4-6150-3761-2EEF39BAB2E7}" v="39" dt="2022-01-27T05:13:41.216"/>
    <p1510:client id="{BFD002A9-AFBD-1A06-8862-4490C6189273}" v="615" dt="2022-01-27T07:02:49.459"/>
    <p1510:client id="{DB83E1A2-F511-7D45-26E1-9C981EAEB844}" v="10" dt="2022-01-27T05:59:07.408"/>
    <p1510:client id="{DB908CA5-145F-99FA-3DF1-34060904E7A2}" v="225" dt="2022-01-27T07:09:07.682"/>
  </p1510:revLst>
</p1510:revInfo>
</file>

<file path=ppt/tableStyles.xml><?xml version="1.0" encoding="utf-8"?>
<a:tblStyleLst xmlns:a="http://schemas.openxmlformats.org/drawingml/2006/main" def="{0B7D34DB-FEE7-48D6-BC4D-0D49589E80BF}">
  <a:tblStyle styleId="{0B7D34DB-FEE7-48D6-BC4D-0D49589E80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1019570e5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1019570e5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6bd56c9061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6bd56c9061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8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600" y="0"/>
            <a:ext cx="9138638" cy="5143500"/>
            <a:chOff x="2600" y="0"/>
            <a:chExt cx="9138638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2325975" y="325725"/>
              <a:ext cx="4491900" cy="4491900"/>
            </a:xfrm>
            <a:prstGeom prst="ellipse">
              <a:avLst/>
            </a:pr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2600" y="0"/>
              <a:ext cx="9138638" cy="5143500"/>
              <a:chOff x="0" y="0"/>
              <a:chExt cx="9138638" cy="51435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5744400" y="2532050"/>
                <a:ext cx="2496775" cy="2611450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0" y="0"/>
                <a:ext cx="4590109" cy="2185646"/>
              </a:xfrm>
              <a:custGeom>
                <a:avLst/>
                <a:gdLst/>
                <a:ahLst/>
                <a:cxnLst/>
                <a:rect l="l" t="t" r="r" b="b"/>
                <a:pathLst>
                  <a:path w="147426" h="70199" extrusionOk="0">
                    <a:moveTo>
                      <a:pt x="10785" y="1"/>
                    </a:moveTo>
                    <a:lnTo>
                      <a:pt x="1" y="12836"/>
                    </a:lnTo>
                    <a:lnTo>
                      <a:pt x="1" y="46342"/>
                    </a:lnTo>
                    <a:lnTo>
                      <a:pt x="133677" y="70027"/>
                    </a:lnTo>
                    <a:cubicBezTo>
                      <a:pt x="134325" y="70141"/>
                      <a:pt x="134974" y="70198"/>
                      <a:pt x="135619" y="70198"/>
                    </a:cubicBezTo>
                    <a:cubicBezTo>
                      <a:pt x="136144" y="70198"/>
                      <a:pt x="136671" y="70159"/>
                      <a:pt x="137192" y="70084"/>
                    </a:cubicBezTo>
                    <a:cubicBezTo>
                      <a:pt x="139859" y="69705"/>
                      <a:pt x="142342" y="68359"/>
                      <a:pt x="144128" y="66232"/>
                    </a:cubicBezTo>
                    <a:cubicBezTo>
                      <a:pt x="146687" y="63190"/>
                      <a:pt x="147426" y="59020"/>
                      <a:pt x="146071" y="55287"/>
                    </a:cubicBezTo>
                    <a:lnTo>
                      <a:pt x="125996" y="1"/>
                    </a:lnTo>
                    <a:lnTo>
                      <a:pt x="102340" y="1"/>
                    </a:lnTo>
                    <a:lnTo>
                      <a:pt x="118596" y="44769"/>
                    </a:lnTo>
                    <a:lnTo>
                      <a:pt x="17289" y="26822"/>
                    </a:lnTo>
                    <a:lnTo>
                      <a:pt x="39832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10800000">
                <a:off x="8357563" y="268825"/>
                <a:ext cx="781075" cy="995825"/>
              </a:xfrm>
              <a:custGeom>
                <a:avLst/>
                <a:gdLst/>
                <a:ahLst/>
                <a:cxnLst/>
                <a:rect l="l" t="t" r="r" b="b"/>
                <a:pathLst>
                  <a:path w="31243" h="39833" extrusionOk="0">
                    <a:moveTo>
                      <a:pt x="1" y="1"/>
                    </a:moveTo>
                    <a:lnTo>
                      <a:pt x="1" y="7491"/>
                    </a:lnTo>
                    <a:lnTo>
                      <a:pt x="21885" y="22311"/>
                    </a:lnTo>
                    <a:lnTo>
                      <a:pt x="1" y="32938"/>
                    </a:lnTo>
                    <a:lnTo>
                      <a:pt x="1" y="39832"/>
                    </a:lnTo>
                    <a:lnTo>
                      <a:pt x="29423" y="25547"/>
                    </a:lnTo>
                    <a:cubicBezTo>
                      <a:pt x="29727" y="25400"/>
                      <a:pt x="29996" y="25210"/>
                      <a:pt x="30229" y="24983"/>
                    </a:cubicBezTo>
                    <a:cubicBezTo>
                      <a:pt x="30769" y="24462"/>
                      <a:pt x="31110" y="23751"/>
                      <a:pt x="31167" y="22979"/>
                    </a:cubicBezTo>
                    <a:cubicBezTo>
                      <a:pt x="31242" y="21871"/>
                      <a:pt x="30726" y="20810"/>
                      <a:pt x="29812" y="2018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" name="Google Shape;16;p2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7" name="Google Shape;17;p2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21;p2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" name="Google Shape;24;p2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2249525" y="1626825"/>
            <a:ext cx="4644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ctrTitle"/>
          </p:nvPr>
        </p:nvSpPr>
        <p:spPr>
          <a:xfrm>
            <a:off x="1891125" y="718225"/>
            <a:ext cx="5361600" cy="105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26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443" name="Google Shape;443;p26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7" name="Google Shape;447;p26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448" name="Google Shape;448;p26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6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0" name="Google Shape;450;p26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4"/>
          <p:cNvGrpSpPr/>
          <p:nvPr/>
        </p:nvGrpSpPr>
        <p:grpSpPr>
          <a:xfrm>
            <a:off x="485608" y="-872804"/>
            <a:ext cx="8658379" cy="7854599"/>
            <a:chOff x="485608" y="-872804"/>
            <a:chExt cx="8658379" cy="7854599"/>
          </a:xfrm>
        </p:grpSpPr>
        <p:sp>
          <p:nvSpPr>
            <p:cNvPr id="49" name="Google Shape;49;p4"/>
            <p:cNvSpPr/>
            <p:nvPr/>
          </p:nvSpPr>
          <p:spPr>
            <a:xfrm rot="5400000" flipH="1">
              <a:off x="5830875" y="33282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4"/>
            <p:cNvGrpSpPr/>
            <p:nvPr/>
          </p:nvGrpSpPr>
          <p:grpSpPr>
            <a:xfrm>
              <a:off x="485608" y="-872804"/>
              <a:ext cx="8316624" cy="7854599"/>
              <a:chOff x="-752917" y="-872804"/>
              <a:chExt cx="8316624" cy="7854599"/>
            </a:xfrm>
          </p:grpSpPr>
          <p:sp>
            <p:nvSpPr>
              <p:cNvPr id="51" name="Google Shape;51;p4"/>
              <p:cNvSpPr/>
              <p:nvPr/>
            </p:nvSpPr>
            <p:spPr>
              <a:xfrm rot="-1528096">
                <a:off x="4626846" y="3960488"/>
                <a:ext cx="2496710" cy="2611382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4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 rot="1218363">
                <a:off x="-604607" y="-416153"/>
                <a:ext cx="2877068" cy="1369957"/>
              </a:xfrm>
              <a:custGeom>
                <a:avLst/>
                <a:gdLst/>
                <a:ahLst/>
                <a:cxnLst/>
                <a:rect l="l" t="t" r="r" b="b"/>
                <a:pathLst>
                  <a:path w="147426" h="70199" extrusionOk="0">
                    <a:moveTo>
                      <a:pt x="10785" y="1"/>
                    </a:moveTo>
                    <a:lnTo>
                      <a:pt x="1" y="12836"/>
                    </a:lnTo>
                    <a:lnTo>
                      <a:pt x="1" y="46342"/>
                    </a:lnTo>
                    <a:lnTo>
                      <a:pt x="133677" y="70027"/>
                    </a:lnTo>
                    <a:cubicBezTo>
                      <a:pt x="134325" y="70141"/>
                      <a:pt x="134974" y="70198"/>
                      <a:pt x="135619" y="70198"/>
                    </a:cubicBezTo>
                    <a:cubicBezTo>
                      <a:pt x="136144" y="70198"/>
                      <a:pt x="136671" y="70159"/>
                      <a:pt x="137192" y="70084"/>
                    </a:cubicBezTo>
                    <a:cubicBezTo>
                      <a:pt x="139859" y="69705"/>
                      <a:pt x="142342" y="68359"/>
                      <a:pt x="144128" y="66232"/>
                    </a:cubicBezTo>
                    <a:cubicBezTo>
                      <a:pt x="146687" y="63190"/>
                      <a:pt x="147426" y="59020"/>
                      <a:pt x="146071" y="55287"/>
                    </a:cubicBezTo>
                    <a:lnTo>
                      <a:pt x="125996" y="1"/>
                    </a:lnTo>
                    <a:lnTo>
                      <a:pt x="102340" y="1"/>
                    </a:lnTo>
                    <a:lnTo>
                      <a:pt x="118596" y="44769"/>
                    </a:lnTo>
                    <a:lnTo>
                      <a:pt x="17289" y="26822"/>
                    </a:lnTo>
                    <a:lnTo>
                      <a:pt x="39832" y="1"/>
                    </a:lnTo>
                    <a:close/>
                  </a:path>
                </a:pathLst>
              </a:custGeom>
              <a:solidFill>
                <a:srgbClr val="2EE6C4">
                  <a:alpha val="44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" name="Google Shape;53;p4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54" name="Google Shape;54;p4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58;p4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" name="Google Shape;61;p4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2960300" y="540250"/>
            <a:ext cx="5470800" cy="15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subTitle" idx="1"/>
          </p:nvPr>
        </p:nvSpPr>
        <p:spPr>
          <a:xfrm flipH="1">
            <a:off x="838850" y="2229850"/>
            <a:ext cx="68061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1115885" y="-1327341"/>
            <a:ext cx="10835698" cy="7946444"/>
            <a:chOff x="-2354410" y="-1327341"/>
            <a:chExt cx="10835698" cy="7946444"/>
          </a:xfrm>
        </p:grpSpPr>
        <p:sp>
          <p:nvSpPr>
            <p:cNvPr id="104" name="Google Shape;104;p7"/>
            <p:cNvSpPr/>
            <p:nvPr/>
          </p:nvSpPr>
          <p:spPr>
            <a:xfrm rot="-1528002">
              <a:off x="3945311" y="1952695"/>
              <a:ext cx="3856188" cy="4033300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 rot="-1236723">
              <a:off x="-2116626" y="-589399"/>
              <a:ext cx="4589808" cy="2185503"/>
            </a:xfrm>
            <a:custGeom>
              <a:avLst/>
              <a:gdLst/>
              <a:ahLst/>
              <a:cxnLst/>
              <a:rect l="l" t="t" r="r" b="b"/>
              <a:pathLst>
                <a:path w="147426" h="70199" extrusionOk="0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7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08" name="Google Shape;108;p7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" name="Google Shape;112;p7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13" name="Google Shape;113;p7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7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" name="Google Shape;115;p7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7;p7"/>
          <p:cNvSpPr txBox="1">
            <a:spLocks noGrp="1"/>
          </p:cNvSpPr>
          <p:nvPr>
            <p:ph type="ctrTitle"/>
          </p:nvPr>
        </p:nvSpPr>
        <p:spPr>
          <a:xfrm>
            <a:off x="725275" y="532479"/>
            <a:ext cx="3012000" cy="9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subTitle" idx="1"/>
          </p:nvPr>
        </p:nvSpPr>
        <p:spPr>
          <a:xfrm>
            <a:off x="4529250" y="1786822"/>
            <a:ext cx="3904800" cy="23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8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21" name="Google Shape;121;p8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" name="Google Shape;125;p8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26" name="Google Shape;126;p8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8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" name="Google Shape;128;p8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8"/>
          <p:cNvSpPr txBox="1">
            <a:spLocks noGrp="1"/>
          </p:cNvSpPr>
          <p:nvPr>
            <p:ph type="title"/>
          </p:nvPr>
        </p:nvSpPr>
        <p:spPr>
          <a:xfrm>
            <a:off x="1052350" y="762350"/>
            <a:ext cx="7139400" cy="36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"/>
          <p:cNvSpPr/>
          <p:nvPr/>
        </p:nvSpPr>
        <p:spPr>
          <a:xfrm rot="5400000" flipH="1">
            <a:off x="5830875" y="332825"/>
            <a:ext cx="3645950" cy="2980275"/>
          </a:xfrm>
          <a:custGeom>
            <a:avLst/>
            <a:gdLst/>
            <a:ahLst/>
            <a:cxnLst/>
            <a:rect l="l" t="t" r="r" b="b"/>
            <a:pathLst>
              <a:path w="145838" h="119211" extrusionOk="0">
                <a:moveTo>
                  <a:pt x="0" y="1"/>
                </a:moveTo>
                <a:cubicBezTo>
                  <a:pt x="1292" y="31275"/>
                  <a:pt x="14076" y="60489"/>
                  <a:pt x="36342" y="82756"/>
                </a:cubicBezTo>
                <a:cubicBezTo>
                  <a:pt x="59851" y="106264"/>
                  <a:pt x="91108" y="119211"/>
                  <a:pt x="124355" y="119211"/>
                </a:cubicBezTo>
                <a:cubicBezTo>
                  <a:pt x="131628" y="119211"/>
                  <a:pt x="138812" y="118589"/>
                  <a:pt x="145838" y="117374"/>
                </a:cubicBezTo>
                <a:lnTo>
                  <a:pt x="145838" y="96140"/>
                </a:lnTo>
                <a:cubicBezTo>
                  <a:pt x="138849" y="97606"/>
                  <a:pt x="131661" y="98365"/>
                  <a:pt x="124355" y="98365"/>
                </a:cubicBezTo>
                <a:cubicBezTo>
                  <a:pt x="96676" y="98365"/>
                  <a:pt x="70653" y="87588"/>
                  <a:pt x="51080" y="68014"/>
                </a:cubicBezTo>
                <a:cubicBezTo>
                  <a:pt x="32752" y="49686"/>
                  <a:pt x="22137" y="25703"/>
                  <a:pt x="20861" y="1"/>
                </a:cubicBez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163;p11"/>
          <p:cNvGrpSpPr/>
          <p:nvPr/>
        </p:nvGrpSpPr>
        <p:grpSpPr>
          <a:xfrm>
            <a:off x="-12" y="0"/>
            <a:ext cx="3588013" cy="5143488"/>
            <a:chOff x="-12" y="0"/>
            <a:chExt cx="3588013" cy="5143488"/>
          </a:xfrm>
        </p:grpSpPr>
        <p:sp>
          <p:nvSpPr>
            <p:cNvPr id="164" name="Google Shape;164;p11"/>
            <p:cNvSpPr/>
            <p:nvPr/>
          </p:nvSpPr>
          <p:spPr>
            <a:xfrm rot="-5400000" flipH="1">
              <a:off x="-332850" y="183037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1"/>
            <p:cNvSpPr/>
            <p:nvPr/>
          </p:nvSpPr>
          <p:spPr>
            <a:xfrm>
              <a:off x="262852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11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67" name="Google Shape;167;p11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1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1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" name="Google Shape;171;p11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72" name="Google Shape;172;p11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" name="Google Shape;174;p11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" name="Google Shape;176;p11"/>
          <p:cNvSpPr txBox="1">
            <a:spLocks noGrp="1"/>
          </p:cNvSpPr>
          <p:nvPr>
            <p:ph type="subTitle" idx="1"/>
          </p:nvPr>
        </p:nvSpPr>
        <p:spPr>
          <a:xfrm>
            <a:off x="1527362" y="3245225"/>
            <a:ext cx="6094200" cy="43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11"/>
          <p:cNvSpPr txBox="1">
            <a:spLocks noGrp="1"/>
          </p:cNvSpPr>
          <p:nvPr>
            <p:ph type="title" hasCustomPrompt="1"/>
          </p:nvPr>
        </p:nvSpPr>
        <p:spPr>
          <a:xfrm>
            <a:off x="730999" y="1833175"/>
            <a:ext cx="7686900" cy="147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2"/>
          <p:cNvGrpSpPr/>
          <p:nvPr/>
        </p:nvGrpSpPr>
        <p:grpSpPr>
          <a:xfrm>
            <a:off x="-12" y="0"/>
            <a:ext cx="8964691" cy="5143544"/>
            <a:chOff x="-12" y="0"/>
            <a:chExt cx="8964691" cy="5143544"/>
          </a:xfrm>
        </p:grpSpPr>
        <p:sp>
          <p:nvSpPr>
            <p:cNvPr id="180" name="Google Shape;180;p12"/>
            <p:cNvSpPr/>
            <p:nvPr/>
          </p:nvSpPr>
          <p:spPr>
            <a:xfrm rot="-5400000" flipH="1">
              <a:off x="-332850" y="1830375"/>
              <a:ext cx="3645950" cy="2980275"/>
            </a:xfrm>
            <a:custGeom>
              <a:avLst/>
              <a:gdLst/>
              <a:ahLst/>
              <a:cxnLst/>
              <a:rect l="l" t="t" r="r" b="b"/>
              <a:pathLst>
                <a:path w="145838" h="119211" extrusionOk="0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" name="Google Shape;181;p12"/>
            <p:cNvGrpSpPr/>
            <p:nvPr/>
          </p:nvGrpSpPr>
          <p:grpSpPr>
            <a:xfrm>
              <a:off x="5425750" y="0"/>
              <a:ext cx="3538929" cy="5143544"/>
              <a:chOff x="5420400" y="0"/>
              <a:chExt cx="3538929" cy="5143544"/>
            </a:xfrm>
          </p:grpSpPr>
          <p:sp>
            <p:nvSpPr>
              <p:cNvPr id="182" name="Google Shape;182;p12"/>
              <p:cNvSpPr/>
              <p:nvPr/>
            </p:nvSpPr>
            <p:spPr>
              <a:xfrm>
                <a:off x="5420400" y="1442075"/>
                <a:ext cx="3538929" cy="3701469"/>
              </a:xfrm>
              <a:custGeom>
                <a:avLst/>
                <a:gdLst/>
                <a:ahLst/>
                <a:cxnLst/>
                <a:rect l="l" t="t" r="r" b="b"/>
                <a:pathLst>
                  <a:path w="99871" h="104458" extrusionOk="0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2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avLst/>
                <a:gdLst/>
                <a:ahLst/>
                <a:cxnLst/>
                <a:rect l="l" t="t" r="r" b="b"/>
                <a:pathLst>
                  <a:path w="38379" h="22999" extrusionOk="0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4" name="Google Shape;184;p12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85" name="Google Shape;185;p12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9" name="Google Shape;189;p12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90" name="Google Shape;190;p12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2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" name="Google Shape;192;p12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12"/>
          <p:cNvSpPr txBox="1">
            <a:spLocks noGrp="1"/>
          </p:cNvSpPr>
          <p:nvPr>
            <p:ph type="ctrTitle"/>
          </p:nvPr>
        </p:nvSpPr>
        <p:spPr>
          <a:xfrm>
            <a:off x="2466723" y="664405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5" name="Google Shape;195;p12"/>
          <p:cNvSpPr txBox="1">
            <a:spLocks noGrp="1"/>
          </p:cNvSpPr>
          <p:nvPr>
            <p:ph type="subTitle" idx="1"/>
          </p:nvPr>
        </p:nvSpPr>
        <p:spPr>
          <a:xfrm flipH="1">
            <a:off x="2467073" y="1050807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2"/>
          <p:cNvSpPr txBox="1">
            <a:spLocks noGrp="1"/>
          </p:cNvSpPr>
          <p:nvPr>
            <p:ph type="ctrTitle" idx="2"/>
          </p:nvPr>
        </p:nvSpPr>
        <p:spPr>
          <a:xfrm>
            <a:off x="2466723" y="1701879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7" name="Google Shape;197;p12"/>
          <p:cNvSpPr txBox="1">
            <a:spLocks noGrp="1"/>
          </p:cNvSpPr>
          <p:nvPr>
            <p:ph type="subTitle" idx="3"/>
          </p:nvPr>
        </p:nvSpPr>
        <p:spPr>
          <a:xfrm flipH="1">
            <a:off x="2467073" y="2088281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2"/>
          <p:cNvSpPr txBox="1">
            <a:spLocks noGrp="1"/>
          </p:cNvSpPr>
          <p:nvPr>
            <p:ph type="ctrTitle" idx="4"/>
          </p:nvPr>
        </p:nvSpPr>
        <p:spPr>
          <a:xfrm>
            <a:off x="2466723" y="2739352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9" name="Google Shape;199;p12"/>
          <p:cNvSpPr txBox="1">
            <a:spLocks noGrp="1"/>
          </p:cNvSpPr>
          <p:nvPr>
            <p:ph type="subTitle" idx="5"/>
          </p:nvPr>
        </p:nvSpPr>
        <p:spPr>
          <a:xfrm flipH="1">
            <a:off x="2467073" y="3125754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2"/>
          <p:cNvSpPr txBox="1">
            <a:spLocks noGrp="1"/>
          </p:cNvSpPr>
          <p:nvPr>
            <p:ph type="ctrTitle" idx="6"/>
          </p:nvPr>
        </p:nvSpPr>
        <p:spPr>
          <a:xfrm>
            <a:off x="2466723" y="3776826"/>
            <a:ext cx="421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1" name="Google Shape;201;p12"/>
          <p:cNvSpPr txBox="1">
            <a:spLocks noGrp="1"/>
          </p:cNvSpPr>
          <p:nvPr>
            <p:ph type="subTitle" idx="7"/>
          </p:nvPr>
        </p:nvSpPr>
        <p:spPr>
          <a:xfrm flipH="1">
            <a:off x="2467073" y="4163228"/>
            <a:ext cx="42156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3"/>
          <p:cNvGrpSpPr/>
          <p:nvPr/>
        </p:nvGrpSpPr>
        <p:grpSpPr>
          <a:xfrm flipH="1">
            <a:off x="659830" y="0"/>
            <a:ext cx="9717332" cy="6034494"/>
            <a:chOff x="-1235925" y="0"/>
            <a:chExt cx="9717332" cy="6034494"/>
          </a:xfrm>
        </p:grpSpPr>
        <p:sp>
          <p:nvSpPr>
            <p:cNvPr id="204" name="Google Shape;204;p13"/>
            <p:cNvSpPr/>
            <p:nvPr/>
          </p:nvSpPr>
          <p:spPr>
            <a:xfrm rot="-1528096">
              <a:off x="5544546" y="3013188"/>
              <a:ext cx="2496710" cy="2611382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-1235925" y="0"/>
              <a:ext cx="4590109" cy="2185646"/>
            </a:xfrm>
            <a:custGeom>
              <a:avLst/>
              <a:gdLst/>
              <a:ahLst/>
              <a:cxnLst/>
              <a:rect l="l" t="t" r="r" b="b"/>
              <a:pathLst>
                <a:path w="147426" h="70199" extrusionOk="0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207;p13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08" name="Google Shape;208;p13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" name="Google Shape;212;p13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13" name="Google Shape;213;p13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13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13"/>
          <p:cNvSpPr txBox="1">
            <a:spLocks noGrp="1"/>
          </p:cNvSpPr>
          <p:nvPr>
            <p:ph type="ctrTitle"/>
          </p:nvPr>
        </p:nvSpPr>
        <p:spPr>
          <a:xfrm>
            <a:off x="1529388" y="3295188"/>
            <a:ext cx="6085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subTitle" idx="1"/>
          </p:nvPr>
        </p:nvSpPr>
        <p:spPr>
          <a:xfrm>
            <a:off x="1529421" y="2038963"/>
            <a:ext cx="6085200" cy="121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ONE_COLUMN_TEXT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16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62" name="Google Shape;262;p16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" name="Google Shape;266;p16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67" name="Google Shape;267;p16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6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9" name="Google Shape;269;p16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271;p16"/>
          <p:cNvSpPr txBox="1">
            <a:spLocks noGrp="1"/>
          </p:cNvSpPr>
          <p:nvPr>
            <p:ph type="subTitle" idx="1"/>
          </p:nvPr>
        </p:nvSpPr>
        <p:spPr>
          <a:xfrm>
            <a:off x="720000" y="2584175"/>
            <a:ext cx="4016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2" name="Google Shape;272;p16"/>
          <p:cNvSpPr txBox="1">
            <a:spLocks noGrp="1"/>
          </p:cNvSpPr>
          <p:nvPr>
            <p:ph type="ctrTitle"/>
          </p:nvPr>
        </p:nvSpPr>
        <p:spPr>
          <a:xfrm>
            <a:off x="720050" y="349075"/>
            <a:ext cx="26001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21"/>
          <p:cNvGrpSpPr/>
          <p:nvPr/>
        </p:nvGrpSpPr>
        <p:grpSpPr>
          <a:xfrm flipH="1">
            <a:off x="659830" y="0"/>
            <a:ext cx="9717332" cy="6034494"/>
            <a:chOff x="-1235925" y="0"/>
            <a:chExt cx="9717332" cy="6034494"/>
          </a:xfrm>
        </p:grpSpPr>
        <p:sp>
          <p:nvSpPr>
            <p:cNvPr id="347" name="Google Shape;347;p21"/>
            <p:cNvSpPr/>
            <p:nvPr/>
          </p:nvSpPr>
          <p:spPr>
            <a:xfrm rot="-1528096">
              <a:off x="5544546" y="3013188"/>
              <a:ext cx="2496710" cy="2611382"/>
            </a:xfrm>
            <a:custGeom>
              <a:avLst/>
              <a:gdLst/>
              <a:ahLst/>
              <a:cxnLst/>
              <a:rect l="l" t="t" r="r" b="b"/>
              <a:pathLst>
                <a:path w="99871" h="104458" extrusionOk="0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-1235925" y="0"/>
              <a:ext cx="4590109" cy="2185646"/>
            </a:xfrm>
            <a:custGeom>
              <a:avLst/>
              <a:gdLst/>
              <a:ahLst/>
              <a:cxnLst/>
              <a:rect l="l" t="t" r="r" b="b"/>
              <a:pathLst>
                <a:path w="147426" h="70199" extrusionOk="0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6583675" y="0"/>
              <a:ext cx="959475" cy="574975"/>
            </a:xfrm>
            <a:custGeom>
              <a:avLst/>
              <a:gdLst/>
              <a:ahLst/>
              <a:cxnLst/>
              <a:rect l="l" t="t" r="r" b="b"/>
              <a:pathLst>
                <a:path w="38379" h="22999" extrusionOk="0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21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351" name="Google Shape;351;p21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5" name="Google Shape;355;p21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356" name="Google Shape;356;p21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8" name="Google Shape;358;p21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1"/>
          <p:cNvSpPr txBox="1">
            <a:spLocks noGrp="1"/>
          </p:cNvSpPr>
          <p:nvPr>
            <p:ph type="subTitle" idx="1"/>
          </p:nvPr>
        </p:nvSpPr>
        <p:spPr>
          <a:xfrm>
            <a:off x="720050" y="37876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1"/>
          <p:cNvSpPr txBox="1">
            <a:spLocks noGrp="1"/>
          </p:cNvSpPr>
          <p:nvPr>
            <p:ph type="subTitle" idx="2"/>
          </p:nvPr>
        </p:nvSpPr>
        <p:spPr>
          <a:xfrm>
            <a:off x="3494960" y="37876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1"/>
          <p:cNvSpPr txBox="1">
            <a:spLocks noGrp="1"/>
          </p:cNvSpPr>
          <p:nvPr>
            <p:ph type="subTitle" idx="3"/>
          </p:nvPr>
        </p:nvSpPr>
        <p:spPr>
          <a:xfrm>
            <a:off x="6279600" y="37876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1"/>
          <p:cNvSpPr txBox="1">
            <a:spLocks noGrp="1"/>
          </p:cNvSpPr>
          <p:nvPr>
            <p:ph type="subTitle" idx="4"/>
          </p:nvPr>
        </p:nvSpPr>
        <p:spPr>
          <a:xfrm>
            <a:off x="720050" y="2155112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1"/>
          <p:cNvSpPr txBox="1">
            <a:spLocks noGrp="1"/>
          </p:cNvSpPr>
          <p:nvPr>
            <p:ph type="subTitle" idx="5"/>
          </p:nvPr>
        </p:nvSpPr>
        <p:spPr>
          <a:xfrm>
            <a:off x="3494960" y="2155112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1"/>
          <p:cNvSpPr txBox="1">
            <a:spLocks noGrp="1"/>
          </p:cNvSpPr>
          <p:nvPr>
            <p:ph type="subTitle" idx="6"/>
          </p:nvPr>
        </p:nvSpPr>
        <p:spPr>
          <a:xfrm>
            <a:off x="6279600" y="2155112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1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7" r:id="rId5"/>
    <p:sldLayoutId id="2147483658" r:id="rId6"/>
    <p:sldLayoutId id="2147483659" r:id="rId7"/>
    <p:sldLayoutId id="2147483662" r:id="rId8"/>
    <p:sldLayoutId id="2147483667" r:id="rId9"/>
    <p:sldLayoutId id="2147483672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30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465" name="Google Shape;465;p30"/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9" name="Google Shape;469;p30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470" name="Google Shape;470;p30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0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2" name="Google Shape;472;p30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30"/>
          <p:cNvSpPr txBox="1">
            <a:spLocks noGrp="1"/>
          </p:cNvSpPr>
          <p:nvPr>
            <p:ph type="ctrTitle"/>
          </p:nvPr>
        </p:nvSpPr>
        <p:spPr>
          <a:xfrm>
            <a:off x="768340" y="4133204"/>
            <a:ext cx="7607320" cy="8168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400"/>
              <a:t>By </a:t>
            </a:r>
            <a:r>
              <a:rPr lang="en-US" sz="4400">
                <a:solidFill>
                  <a:schemeClr val="tx2"/>
                </a:solidFill>
              </a:rPr>
              <a:t>Ateeq, Boaz, Dan, Manish, Nanda</a:t>
            </a:r>
            <a:br>
              <a:rPr lang="en-US" sz="4400">
                <a:solidFill>
                  <a:schemeClr val="tx2"/>
                </a:solidFill>
              </a:rPr>
            </a:br>
            <a:r>
              <a:rPr lang="en-US" sz="4400">
                <a:solidFill>
                  <a:schemeClr val="tx2"/>
                </a:solidFill>
              </a:rPr>
              <a:t>Mentor:</a:t>
            </a:r>
            <a:r>
              <a:rPr lang="en-US" sz="4400"/>
              <a:t> Srdjan  </a:t>
            </a: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5B9E7B5-92FE-4EC5-9A35-2B48B33DD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369" y="562"/>
            <a:ext cx="4810918" cy="360250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9E6AC90-534A-490B-A107-28AC190B5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564" y="312"/>
            <a:ext cx="4794977" cy="36032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8E2442C-4529-4727-ABB1-3E328ABA0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496" y="2513884"/>
            <a:ext cx="4719335" cy="1693200"/>
          </a:xfrm>
        </p:spPr>
        <p:txBody>
          <a:bodyPr/>
          <a:lstStyle/>
          <a:p>
            <a:pPr marL="0" indent="0"/>
            <a:r>
              <a:rPr lang="en-US"/>
              <a:t>Lesson 1</a:t>
            </a:r>
          </a:p>
          <a:p>
            <a:pPr marL="0" indent="0"/>
            <a:endParaRPr lang="en-US"/>
          </a:p>
          <a:p>
            <a:pPr marL="0" indent="0"/>
            <a:r>
              <a:rPr lang="en-US"/>
              <a:t>Teamwork is best when it is optimized for different talents.</a:t>
            </a:r>
          </a:p>
          <a:p>
            <a:pPr marL="0" indent="0"/>
            <a:br>
              <a:rPr lang="en-US"/>
            </a:br>
            <a:r>
              <a:rPr lang="en-US"/>
              <a:t>I am very good with doing the mechanics of games while Nanda was good at drawing and aesthetics. </a:t>
            </a:r>
          </a:p>
          <a:p>
            <a:pPr marL="0" indent="0"/>
            <a:endParaRPr lang="en-US"/>
          </a:p>
          <a:p>
            <a:pPr marL="0" indent="0"/>
            <a:r>
              <a:rPr lang="en-US"/>
              <a:t>My version created the functionality while Nanda made the aesthetics to add at the end</a:t>
            </a:r>
          </a:p>
          <a:p>
            <a:pPr marL="0" indent="0"/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982B27-728B-4665-BC3B-F1A615495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50" y="349075"/>
            <a:ext cx="6163386" cy="834900"/>
          </a:xfrm>
        </p:spPr>
        <p:txBody>
          <a:bodyPr/>
          <a:lstStyle/>
          <a:p>
            <a:r>
              <a:rPr lang="en-US"/>
              <a:t>MVL (Most Valuable Lessons) - </a:t>
            </a:r>
            <a:r>
              <a:rPr lang="en-US">
                <a:solidFill>
                  <a:schemeClr val="accent1"/>
                </a:solidFill>
              </a:rPr>
              <a:t>PART ONE</a:t>
            </a: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445802-77BE-47AF-A337-01028F074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50" y="936416"/>
            <a:ext cx="1846133" cy="1635334"/>
          </a:xfrm>
          <a:prstGeom prst="rect">
            <a:avLst/>
          </a:prstGeo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616CFB24-30D4-4B16-817E-B0A18DA7C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548" y="936416"/>
            <a:ext cx="1371600" cy="1771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4C149-9E6F-4135-9980-B28C46718871}"/>
              </a:ext>
            </a:extLst>
          </p:cNvPr>
          <p:cNvSpPr txBox="1"/>
          <p:nvPr/>
        </p:nvSpPr>
        <p:spPr>
          <a:xfrm>
            <a:off x="5540899" y="1040691"/>
            <a:ext cx="312475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Lesson 2</a:t>
            </a:r>
          </a:p>
          <a:p>
            <a:endParaRPr lang="en-US">
              <a:solidFill>
                <a:schemeClr val="accent2"/>
              </a:solidFill>
            </a:endParaRPr>
          </a:p>
          <a:p>
            <a:r>
              <a:rPr lang="en-US">
                <a:solidFill>
                  <a:schemeClr val="accent2"/>
                </a:solidFill>
              </a:rPr>
              <a:t>Game must have some form of incentivization to make player collect certain objects.</a:t>
            </a:r>
          </a:p>
          <a:p>
            <a:endParaRPr lang="en-US">
              <a:solidFill>
                <a:schemeClr val="accent2"/>
              </a:solidFill>
            </a:endParaRPr>
          </a:p>
          <a:p>
            <a:r>
              <a:rPr lang="en-US">
                <a:solidFill>
                  <a:schemeClr val="accent2"/>
                </a:solidFill>
              </a:rPr>
              <a:t>If an object does not offer something necessary for the player to survive, then the player will ignore it and the object is rendered useless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09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C8D51B-7687-4FA0-B70F-810677726E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4" name="World climber 2x Demo">
            <a:hlinkClick r:id="" action="ppaction://media"/>
            <a:extLst>
              <a:ext uri="{FF2B5EF4-FFF2-40B4-BE49-F238E27FC236}">
                <a16:creationId xmlns:a16="http://schemas.microsoft.com/office/drawing/2014/main" id="{C0490C0A-CFCA-432C-9AA5-727AC71DCC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0740" y="866125"/>
            <a:ext cx="5093018" cy="382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4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2424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35FEE1-69FD-4450-ADCD-E3FC00A3AD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139550"/>
            <a:ext cx="6731025" cy="1693200"/>
          </a:xfr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</a:rPr>
              <a:t>1 week</a:t>
            </a:r>
          </a:p>
          <a:p>
            <a:pPr marL="12001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/>
              <a:t>Balance the game a little more (Ex: make jumps not as high)</a:t>
            </a:r>
          </a:p>
          <a:p>
            <a:pPr marL="12001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/>
              <a:t>Add animations to the player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</a:rPr>
              <a:t>2 weeks</a:t>
            </a:r>
          </a:p>
          <a:p>
            <a:pPr marL="12001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/>
              <a:t>Add some type of powerups to the game to make it more engaging</a:t>
            </a:r>
          </a:p>
          <a:p>
            <a:pPr marL="12001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/>
              <a:t>Add a rising lava feature</a:t>
            </a:r>
          </a:p>
          <a:p>
            <a:pPr marL="12001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/>
              <a:t>Add a mode that doesn’t have a timer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</a:rPr>
              <a:t>4 weeks</a:t>
            </a:r>
          </a:p>
          <a:p>
            <a:pPr marL="12001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/>
              <a:t>Implement a global high score</a:t>
            </a:r>
          </a:p>
          <a:p>
            <a:pPr marL="12001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/>
              <a:t>Have the 2-player option to see who can survive the longest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5A2FC3-B15B-4DF7-B1F9-7116AB862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50" y="349075"/>
            <a:ext cx="4251100" cy="834900"/>
          </a:xfrm>
        </p:spPr>
        <p:txBody>
          <a:bodyPr/>
          <a:lstStyle/>
          <a:p>
            <a:r>
              <a:rPr lang="en-US" dirty="0"/>
              <a:t>If we had 1-2-4 more weeks</a:t>
            </a:r>
          </a:p>
        </p:txBody>
      </p:sp>
    </p:spTree>
    <p:extLst>
      <p:ext uri="{BB962C8B-B14F-4D97-AF65-F5344CB8AC3E}">
        <p14:creationId xmlns:p14="http://schemas.microsoft.com/office/powerpoint/2010/main" val="3750791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594BE4C-44E7-4B33-9587-AB28DBCB0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564" y="1305834"/>
            <a:ext cx="4016400" cy="16932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400" b="1"/>
              <a:t>New set of features</a:t>
            </a:r>
          </a:p>
          <a:p>
            <a:pPr lvl="1">
              <a:buFontTx/>
              <a:buChar char="-"/>
            </a:pPr>
            <a:r>
              <a:rPr lang="en-US" sz="2400"/>
              <a:t>Groundbreaking enemies</a:t>
            </a:r>
          </a:p>
          <a:p>
            <a:pPr lvl="1">
              <a:buFontTx/>
              <a:buChar char="-"/>
            </a:pPr>
            <a:r>
              <a:rPr lang="en-US" sz="2400"/>
              <a:t>4 different biomes</a:t>
            </a:r>
          </a:p>
          <a:p>
            <a:pPr lvl="1">
              <a:buFontTx/>
              <a:buChar char="-"/>
            </a:pPr>
            <a:r>
              <a:rPr lang="en-US" sz="2400"/>
              <a:t>Endless</a:t>
            </a:r>
          </a:p>
          <a:p>
            <a:pPr>
              <a:buFontTx/>
              <a:buChar char="-"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BE2668-5F9A-4D8B-A015-1CEB0A3EB0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Pitch and Thanks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3B282-60CE-4C24-B20C-938B652F03F7}"/>
              </a:ext>
            </a:extLst>
          </p:cNvPr>
          <p:cNvSpPr txBox="1"/>
          <p:nvPr/>
        </p:nvSpPr>
        <p:spPr>
          <a:xfrm>
            <a:off x="4571375" y="1306330"/>
            <a:ext cx="4161018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FFFFF"/>
                </a:solidFill>
                <a:latin typeface="Barlow"/>
              </a:rPr>
              <a:t>-  </a:t>
            </a:r>
            <a:r>
              <a:rPr lang="en-US" sz="2400" b="1">
                <a:solidFill>
                  <a:srgbClr val="FFFFFF"/>
                </a:solidFill>
                <a:latin typeface="Barlow"/>
              </a:rPr>
              <a:t>New set of ideas for future</a:t>
            </a:r>
            <a:r>
              <a:rPr lang="en-US" sz="2400" b="1">
                <a:solidFill>
                  <a:srgbClr val="6E3DCF"/>
                </a:solidFill>
                <a:latin typeface="Barlow"/>
              </a:rPr>
              <a:t>​</a:t>
            </a:r>
          </a:p>
          <a:p>
            <a:endParaRPr lang="en-US" sz="2400">
              <a:solidFill>
                <a:srgbClr val="6E3DCF"/>
              </a:solidFill>
              <a:latin typeface="Barlow"/>
            </a:endParaRPr>
          </a:p>
          <a:p>
            <a:pPr lvl="1"/>
            <a:r>
              <a:rPr lang="en-US" sz="2400">
                <a:solidFill>
                  <a:srgbClr val="6E3DCF"/>
                </a:solidFill>
                <a:latin typeface="Barlow"/>
              </a:rPr>
              <a:t>       - </a:t>
            </a:r>
            <a:r>
              <a:rPr lang="en-US" sz="2400">
                <a:solidFill>
                  <a:srgbClr val="FFFFFF"/>
                </a:solidFill>
              </a:rPr>
              <a:t>Rising Lava</a:t>
            </a:r>
            <a:r>
              <a:rPr lang="en-US" sz="2400">
                <a:solidFill>
                  <a:srgbClr val="6E3DCF"/>
                </a:solidFill>
              </a:rPr>
              <a:t> </a:t>
            </a:r>
            <a:endParaRPr lang="en-US" sz="2400"/>
          </a:p>
          <a:p>
            <a:pPr lvl="1"/>
            <a:endParaRPr lang="en-US" sz="2400">
              <a:solidFill>
                <a:srgbClr val="6E3DCF"/>
              </a:solidFill>
            </a:endParaRPr>
          </a:p>
          <a:p>
            <a:pPr lvl="1"/>
            <a:r>
              <a:rPr lang="en-US" sz="2400">
                <a:solidFill>
                  <a:srgbClr val="FFFFFF"/>
                </a:solidFill>
              </a:rPr>
              <a:t>     </a:t>
            </a:r>
            <a:r>
              <a:rPr lang="en-US" sz="2400">
                <a:solidFill>
                  <a:schemeClr val="tx1"/>
                </a:solidFill>
              </a:rPr>
              <a:t>-</a:t>
            </a:r>
            <a:r>
              <a:rPr lang="en-US" sz="2400">
                <a:solidFill>
                  <a:srgbClr val="FFFFFF"/>
                </a:solidFill>
              </a:rPr>
              <a:t> Timeless mode</a:t>
            </a:r>
            <a:endParaRPr lang="en-US" sz="2400"/>
          </a:p>
          <a:p>
            <a:pPr lvl="1"/>
            <a:endParaRPr lang="en-US" sz="2400"/>
          </a:p>
          <a:p>
            <a:pPr lvl="1"/>
            <a:r>
              <a:rPr lang="en-US" sz="2400">
                <a:solidFill>
                  <a:srgbClr val="FFFFFF"/>
                </a:solidFill>
              </a:rPr>
              <a:t>     </a:t>
            </a:r>
            <a:r>
              <a:rPr lang="en-US" sz="2400">
                <a:solidFill>
                  <a:schemeClr val="tx1"/>
                </a:solidFill>
              </a:rPr>
              <a:t>-</a:t>
            </a:r>
            <a:r>
              <a:rPr lang="en-US" sz="2400">
                <a:solidFill>
                  <a:srgbClr val="FFFFFF"/>
                </a:solidFill>
              </a:rPr>
              <a:t> Co-op</a:t>
            </a:r>
            <a:r>
              <a:rPr lang="en-US" sz="2400">
                <a:solidFill>
                  <a:srgbClr val="6E3DCF"/>
                </a:solidFill>
              </a:rPr>
              <a:t> </a:t>
            </a:r>
            <a:endParaRPr lang="en-US" sz="2400"/>
          </a:p>
          <a:p>
            <a:endParaRPr lang="en-US">
              <a:solidFill>
                <a:srgbClr val="6E3DCF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882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54FC4-62D2-4700-933C-76F24E7AC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6069" y="59498"/>
            <a:ext cx="5470800" cy="1034898"/>
          </a:xfrm>
        </p:spPr>
        <p:txBody>
          <a:bodyPr/>
          <a:lstStyle/>
          <a:p>
            <a:r>
              <a:rPr lang="en-US" sz="5400" b="0" i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Squada One" panose="020B0604020202020204" charset="0"/>
              </a:rPr>
              <a:t>Planned Features</a:t>
            </a:r>
            <a:endParaRPr lang="en-US" sz="5400">
              <a:solidFill>
                <a:schemeClr val="bg1">
                  <a:lumMod val="20000"/>
                  <a:lumOff val="80000"/>
                </a:schemeClr>
              </a:solidFill>
              <a:latin typeface="Squada One" panose="020B060402020202020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0401E41-03E9-4D78-B501-4FDF61956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636155"/>
              </p:ext>
            </p:extLst>
          </p:nvPr>
        </p:nvGraphicFramePr>
        <p:xfrm>
          <a:off x="219205" y="962038"/>
          <a:ext cx="8711853" cy="4236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903951">
                  <a:extLst>
                    <a:ext uri="{9D8B030D-6E8A-4147-A177-3AD203B41FA5}">
                      <a16:colId xmlns:a16="http://schemas.microsoft.com/office/drawing/2014/main" val="340994986"/>
                    </a:ext>
                  </a:extLst>
                </a:gridCol>
                <a:gridCol w="2903951">
                  <a:extLst>
                    <a:ext uri="{9D8B030D-6E8A-4147-A177-3AD203B41FA5}">
                      <a16:colId xmlns:a16="http://schemas.microsoft.com/office/drawing/2014/main" val="3331556563"/>
                    </a:ext>
                  </a:extLst>
                </a:gridCol>
                <a:gridCol w="2903951">
                  <a:extLst>
                    <a:ext uri="{9D8B030D-6E8A-4147-A177-3AD203B41FA5}">
                      <a16:colId xmlns:a16="http://schemas.microsoft.com/office/drawing/2014/main" val="3015589024"/>
                    </a:ext>
                  </a:extLst>
                </a:gridCol>
              </a:tblGrid>
              <a:tr h="241580">
                <a:tc>
                  <a:txBody>
                    <a:bodyPr/>
                    <a:lstStyle/>
                    <a:p>
                      <a:r>
                        <a:rPr lang="en-US" sz="1400" b="1" i="0" u="none" strike="noStrike" cap="none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Must have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Should Have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Nice to have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910404"/>
                  </a:ext>
                </a:extLst>
              </a:tr>
              <a:tr h="3093411">
                <a:tc>
                  <a:txBody>
                    <a:bodyPr/>
                    <a:lstStyle/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Randomly generate every next level​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Scrolling background, with decreasing velocity as user gets to maximum height of each jump​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Game must also randomly generate new enemies​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Height must be tracked​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Animation and Sprites​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Blocks have time limit for being stood on before breaking​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Player can attack enemies​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Rising Lava Feature​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Terrain obstacles​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Player gets bonus points for collecting a trinket or some bonus item.​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Enemies get more difficult as terrain difficulty increases. 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​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Music and Sound Effects​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Different aesthetics at different checkpoints in the game.​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Powerups​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 player mode (race to stay on screen)​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World High Score/Leaderboard​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Changing the weapon based on terrain.​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Moving platforms.​</a:t>
                      </a:r>
                    </a:p>
                    <a:p>
                      <a:pPr lvl="0">
                        <a:buNone/>
                      </a:pPr>
                      <a:endParaRPr lang="en-US" sz="1400" b="0" i="0" u="none" strike="noStrike" cap="none">
                        <a:solidFill>
                          <a:schemeClr val="bg1">
                            <a:lumMod val="20000"/>
                            <a:lumOff val="8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Player Animations</a:t>
                      </a:r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51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6656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54FC4-62D2-4700-933C-76F24E7AC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05436" y="81419"/>
            <a:ext cx="5470800" cy="1034898"/>
          </a:xfrm>
        </p:spPr>
        <p:txBody>
          <a:bodyPr/>
          <a:lstStyle/>
          <a:p>
            <a:r>
              <a:rPr lang="en-US" sz="5400" b="0" i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Squada One" panose="020B0604020202020204" charset="0"/>
              </a:rPr>
              <a:t>Cut Features</a:t>
            </a:r>
            <a:endParaRPr lang="en-US" sz="5400">
              <a:solidFill>
                <a:schemeClr val="bg1">
                  <a:lumMod val="20000"/>
                  <a:lumOff val="80000"/>
                </a:schemeClr>
              </a:solidFill>
              <a:latin typeface="Squada One" panose="020B060402020202020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0401E41-03E9-4D78-B501-4FDF61956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697963"/>
              </p:ext>
            </p:extLst>
          </p:nvPr>
        </p:nvGraphicFramePr>
        <p:xfrm>
          <a:off x="219205" y="962038"/>
          <a:ext cx="8711853" cy="445008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903951">
                  <a:extLst>
                    <a:ext uri="{9D8B030D-6E8A-4147-A177-3AD203B41FA5}">
                      <a16:colId xmlns:a16="http://schemas.microsoft.com/office/drawing/2014/main" val="340994986"/>
                    </a:ext>
                  </a:extLst>
                </a:gridCol>
                <a:gridCol w="2903951">
                  <a:extLst>
                    <a:ext uri="{9D8B030D-6E8A-4147-A177-3AD203B41FA5}">
                      <a16:colId xmlns:a16="http://schemas.microsoft.com/office/drawing/2014/main" val="3331556563"/>
                    </a:ext>
                  </a:extLst>
                </a:gridCol>
                <a:gridCol w="2903951">
                  <a:extLst>
                    <a:ext uri="{9D8B030D-6E8A-4147-A177-3AD203B41FA5}">
                      <a16:colId xmlns:a16="http://schemas.microsoft.com/office/drawing/2014/main" val="3015589024"/>
                    </a:ext>
                  </a:extLst>
                </a:gridCol>
              </a:tblGrid>
              <a:tr h="255389">
                <a:tc>
                  <a:txBody>
                    <a:bodyPr/>
                    <a:lstStyle/>
                    <a:p>
                      <a:r>
                        <a:rPr lang="en-US" sz="1400" b="1" i="0" u="none" strike="noStrike" cap="none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Must have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Should Have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Nice to have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910404"/>
                  </a:ext>
                </a:extLst>
              </a:tr>
              <a:tr h="3652066">
                <a:tc>
                  <a:txBody>
                    <a:bodyPr/>
                    <a:lstStyle/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Randomly generate every next level​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Scrolling background, with decreasing velocity as user gets to maximum height of each jump​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Game must also randomly generate new enemies​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Height must be tracked​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Animation and Sprites​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400" b="0" i="0" u="none" strike="sngStrike" cap="none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Blocks have time limit for being stood on before breaking​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400" b="0" i="0" u="none" strike="sngStrike" cap="none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Player can attack enemies​</a:t>
                      </a:r>
                    </a:p>
                    <a:p>
                      <a:pPr rtl="0" fontAlgn="base"/>
                      <a:r>
                        <a:rPr lang="en-US" sz="1400" b="0" i="0" u="none" strike="sngStrike" cap="none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400" b="0" i="0" u="none" strike="sngStrike" cap="none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Rising Lava Feature​</a:t>
                      </a:r>
                    </a:p>
                    <a:p>
                      <a:pPr rtl="0" fontAlgn="base"/>
                      <a:r>
                        <a:rPr lang="en-US" sz="1400" b="0" i="0" u="none" strike="sngStrike" cap="none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400" b="0" i="0" u="none" strike="sngStrike" cap="none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Terrain obstacles​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Player gets bonus points for collecting a trinket or some bonus item.​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Enemies get more difficult as terrain difficulty increases. 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​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Music and Sound Effects​</a:t>
                      </a:r>
                    </a:p>
                    <a:p>
                      <a:endParaRPr lang="en-US" sz="1400" b="0" i="0" u="none" strike="noStrike" cap="none">
                        <a:solidFill>
                          <a:schemeClr val="bg1">
                            <a:lumMod val="20000"/>
                            <a:lumOff val="8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Different aesthetics at different checkpoints in the game.​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400" b="0" i="0" u="none" strike="sngStrike" cap="none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Powerups​</a:t>
                      </a:r>
                    </a:p>
                    <a:p>
                      <a:pPr rtl="0" fontAlgn="base"/>
                      <a:r>
                        <a:rPr lang="en-US" sz="1400" b="0" i="0" u="none" strike="sngStrike" cap="none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400" b="0" i="0" u="none" strike="sngStrike" cap="none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 player mode (race to stay on screen)​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World High Score/Leaderboard​</a:t>
                      </a:r>
                    </a:p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bg1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400" b="0" i="0" u="none" strike="sngStrike" cap="none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Changing the weapon based on terrain.​</a:t>
                      </a:r>
                    </a:p>
                    <a:p>
                      <a:pPr rtl="0" fontAlgn="base"/>
                      <a:r>
                        <a:rPr lang="en-US" sz="1400" b="0" i="0" u="none" strike="sngStrike" cap="none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400" b="0" i="0" u="none" strike="sngStrike" cap="none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Moving platforms</a:t>
                      </a:r>
                    </a:p>
                    <a:p>
                      <a:pPr lvl="0">
                        <a:buNone/>
                      </a:pPr>
                      <a:endParaRPr lang="en-US" sz="1400" b="0" i="0" u="none" strike="sngStrike" cap="none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buNone/>
                      </a:pPr>
                      <a:r>
                        <a:rPr lang="en-US" sz="1400" b="0" i="0" u="none" strike="sngStrike" cap="none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Player Animations</a:t>
                      </a:r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351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383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E2D3D8-EE70-4986-AD3D-A4ED78FDC58F}"/>
              </a:ext>
            </a:extLst>
          </p:cNvPr>
          <p:cNvSpPr/>
          <p:nvPr/>
        </p:nvSpPr>
        <p:spPr>
          <a:xfrm>
            <a:off x="3499579" y="1003560"/>
            <a:ext cx="983729" cy="2435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9C7889-B0EA-49E5-A6A7-414229922DB1}"/>
              </a:ext>
            </a:extLst>
          </p:cNvPr>
          <p:cNvSpPr/>
          <p:nvPr/>
        </p:nvSpPr>
        <p:spPr>
          <a:xfrm>
            <a:off x="898161" y="1003560"/>
            <a:ext cx="983729" cy="2435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1B2088C-02A6-43F2-8F53-7DFF66C8B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363" y="1247464"/>
            <a:ext cx="2394467" cy="1954013"/>
          </a:xfrm>
        </p:spPr>
        <p:txBody>
          <a:bodyPr/>
          <a:lstStyle/>
          <a:p>
            <a:pPr marL="139700" indent="0"/>
            <a:r>
              <a:rPr lang="en-US">
                <a:solidFill>
                  <a:schemeClr val="accent1"/>
                </a:solidFill>
              </a:rPr>
              <a:t>Player can move and jump</a:t>
            </a:r>
          </a:p>
          <a:p>
            <a:pPr marL="425450" indent="-285750">
              <a:buFont typeface="Arial"/>
              <a:buChar char="•"/>
            </a:pPr>
            <a:endParaRPr lang="en-US">
              <a:solidFill>
                <a:schemeClr val="accent1"/>
              </a:solidFill>
              <a:cs typeface="Calibri"/>
            </a:endParaRPr>
          </a:p>
          <a:p>
            <a:pPr marL="425450" indent="-285750">
              <a:buFont typeface="Arial"/>
              <a:buChar char="•"/>
            </a:pPr>
            <a:endParaRPr lang="en-US">
              <a:solidFill>
                <a:schemeClr val="accent1"/>
              </a:solidFill>
              <a:cs typeface="Calibri"/>
            </a:endParaRPr>
          </a:p>
          <a:p>
            <a:pPr marL="425450" indent="-285750">
              <a:buFont typeface="Arial"/>
              <a:buChar char="•"/>
            </a:pPr>
            <a:endParaRPr lang="en-US">
              <a:solidFill>
                <a:schemeClr val="accent1"/>
              </a:solidFill>
              <a:cs typeface="Calibri"/>
            </a:endParaRPr>
          </a:p>
          <a:p>
            <a:pPr marL="139700" indent="0"/>
            <a:r>
              <a:rPr lang="en-US">
                <a:solidFill>
                  <a:schemeClr val="accent1"/>
                </a:solidFill>
                <a:latin typeface="Calibri"/>
                <a:cs typeface="Calibri"/>
              </a:rPr>
              <a:t>Player must pass a level to advance to the next.</a:t>
            </a:r>
            <a:endParaRPr lang="en-US">
              <a:solidFill>
                <a:schemeClr val="accent1"/>
              </a:solidFill>
            </a:endParaRPr>
          </a:p>
          <a:p>
            <a:pPr marL="425450" indent="-285750">
              <a:buFont typeface="Arial"/>
              <a:buChar char="•"/>
            </a:pPr>
            <a:endParaRPr lang="en-US">
              <a:solidFill>
                <a:schemeClr val="accent1"/>
              </a:solidFill>
              <a:latin typeface="Calibri"/>
              <a:cs typeface="Calibri"/>
            </a:endParaRPr>
          </a:p>
          <a:p>
            <a:pPr marL="425450" indent="-285750">
              <a:buFont typeface="Arial"/>
              <a:buChar char="•"/>
            </a:pPr>
            <a:endParaRPr lang="en-US">
              <a:solidFill>
                <a:schemeClr val="accent1"/>
              </a:solidFill>
              <a:latin typeface="Calibri"/>
              <a:cs typeface="Calibri"/>
            </a:endParaRPr>
          </a:p>
          <a:p>
            <a:pPr marL="139700" indent="0"/>
            <a:r>
              <a:rPr lang="en-US">
                <a:solidFill>
                  <a:schemeClr val="accent1"/>
                </a:solidFill>
                <a:latin typeface="Calibri"/>
                <a:cs typeface="Calibri"/>
              </a:rPr>
              <a:t>Player can attack enemies</a:t>
            </a:r>
          </a:p>
          <a:p>
            <a:pPr marL="425450" indent="-285750">
              <a:buFont typeface="Arial"/>
              <a:buChar char="•"/>
            </a:pPr>
            <a:endParaRPr lang="en-US">
              <a:solidFill>
                <a:schemeClr val="accent1"/>
              </a:solidFill>
              <a:latin typeface="Calibri"/>
              <a:cs typeface="Calibri"/>
            </a:endParaRPr>
          </a:p>
          <a:p>
            <a:pPr marL="425450" indent="-285750">
              <a:buFont typeface="Arial"/>
              <a:buChar char="•"/>
            </a:pPr>
            <a:endParaRPr lang="en-US">
              <a:solidFill>
                <a:schemeClr val="accent1"/>
              </a:solidFill>
              <a:latin typeface="Calibri"/>
              <a:cs typeface="Calibri"/>
            </a:endParaRPr>
          </a:p>
          <a:p>
            <a:pPr marL="139700" indent="0"/>
            <a:r>
              <a:rPr lang="en-US">
                <a:solidFill>
                  <a:schemeClr val="accent1"/>
                </a:solidFill>
                <a:latin typeface="Calibri"/>
                <a:cs typeface="Calibri"/>
              </a:rPr>
              <a:t>Background can only move upwards </a:t>
            </a:r>
          </a:p>
          <a:p>
            <a:pPr marL="425450" indent="-285750">
              <a:buFont typeface="Arial"/>
              <a:buChar char="•"/>
            </a:pPr>
            <a:endParaRPr lang="en-US">
              <a:solidFill>
                <a:schemeClr val="accent1"/>
              </a:solidFill>
              <a:latin typeface="Calibri"/>
              <a:cs typeface="Calibri"/>
            </a:endParaRPr>
          </a:p>
          <a:p>
            <a:pPr marL="139700" indent="0"/>
            <a:r>
              <a:rPr lang="en-US">
                <a:solidFill>
                  <a:schemeClr val="accent1"/>
                </a:solidFill>
                <a:latin typeface="Calibri"/>
                <a:cs typeface="Calibri"/>
              </a:rPr>
              <a:t>Obstacles in the background (like an icicle) can hurt the player </a:t>
            </a:r>
          </a:p>
          <a:p>
            <a:pPr marL="139700" indent="0" algn="l"/>
            <a:endParaRPr lang="en-US"/>
          </a:p>
          <a:p>
            <a:pPr marL="425450" indent="-285750">
              <a:buFont typeface="Arial"/>
              <a:buChar char="•"/>
            </a:pPr>
            <a:endParaRPr lang="en-US"/>
          </a:p>
          <a:p>
            <a:pPr>
              <a:buFont typeface="Arial"/>
              <a:buChar char="•"/>
            </a:pP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7FA26-C172-471F-A6A4-0D90FB3D783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371804" y="1243691"/>
            <a:ext cx="3106500" cy="3596425"/>
          </a:xfrm>
        </p:spPr>
        <p:txBody>
          <a:bodyPr/>
          <a:lstStyle/>
          <a:p>
            <a:pPr marL="139700" indent="0" algn="l"/>
            <a:r>
              <a:rPr lang="en-US" dirty="0">
                <a:solidFill>
                  <a:schemeClr val="accent1"/>
                </a:solidFill>
              </a:rPr>
              <a:t>Player can navigate through obstacles and enemies and climb the mountain </a:t>
            </a:r>
          </a:p>
          <a:p>
            <a:pPr marL="139700" indent="0" algn="l"/>
            <a:endParaRPr lang="en-US">
              <a:solidFill>
                <a:schemeClr val="accent1"/>
              </a:solidFill>
            </a:endParaRPr>
          </a:p>
          <a:p>
            <a:pPr marL="139700" indent="0" algn="l"/>
            <a:r>
              <a:rPr lang="en-US">
                <a:solidFill>
                  <a:schemeClr val="accent1"/>
                </a:solidFill>
              </a:rPr>
              <a:t>The player can get stuck on harder levels, but they will push through it to advance.</a:t>
            </a:r>
          </a:p>
          <a:p>
            <a:pPr marL="139700" indent="0" algn="l"/>
            <a:endParaRPr lang="en-US">
              <a:solidFill>
                <a:schemeClr val="accent1"/>
              </a:solidFill>
            </a:endParaRPr>
          </a:p>
          <a:p>
            <a:pPr marL="139700" indent="0" algn="l"/>
            <a:r>
              <a:rPr lang="en-US" dirty="0">
                <a:solidFill>
                  <a:schemeClr val="accent1"/>
                </a:solidFill>
              </a:rPr>
              <a:t>Player can defend themselves while climbing the mountain</a:t>
            </a:r>
          </a:p>
          <a:p>
            <a:pPr marL="139700" indent="0" algn="l"/>
            <a:endParaRPr lang="en-US">
              <a:solidFill>
                <a:schemeClr val="accent1"/>
              </a:solidFill>
            </a:endParaRPr>
          </a:p>
          <a:p>
            <a:pPr marL="139700" indent="0" algn="l"/>
            <a:r>
              <a:rPr lang="en-US">
                <a:solidFill>
                  <a:schemeClr val="accent1"/>
                </a:solidFill>
              </a:rPr>
              <a:t>If a player falls through a hole on the bottom, the game will end.</a:t>
            </a:r>
          </a:p>
          <a:p>
            <a:pPr marL="139700" indent="0" algn="l"/>
            <a:endParaRPr lang="en-US">
              <a:solidFill>
                <a:schemeClr val="accent1"/>
              </a:solidFill>
            </a:endParaRPr>
          </a:p>
          <a:p>
            <a:pPr marL="139700" indent="0" algn="l"/>
            <a:r>
              <a:rPr lang="en-US">
                <a:solidFill>
                  <a:schemeClr val="accent1"/>
                </a:solidFill>
              </a:rPr>
              <a:t>Player must avoid obstacles while climbing the mountain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06843BB-AB46-41AC-9FA0-D59AE2C79DD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387088" y="1037577"/>
            <a:ext cx="3726405" cy="3354137"/>
          </a:xfrm>
        </p:spPr>
        <p:txBody>
          <a:bodyPr/>
          <a:lstStyle/>
          <a:p>
            <a:pPr marL="139700" indent="0" algn="l"/>
            <a:endParaRPr lang="en-US" sz="1300"/>
          </a:p>
          <a:p>
            <a:pPr marL="139700" indent="0" algn="l"/>
            <a:r>
              <a:rPr lang="en-US" sz="1300">
                <a:solidFill>
                  <a:schemeClr val="accent1"/>
                </a:solidFill>
              </a:rPr>
              <a:t>Players feel rewarded. </a:t>
            </a:r>
            <a:endParaRPr lang="en-US">
              <a:solidFill>
                <a:schemeClr val="accent1"/>
              </a:solidFill>
            </a:endParaRPr>
          </a:p>
          <a:p>
            <a:pPr marL="139700" indent="0" algn="l"/>
            <a:endParaRPr lang="en-US" sz="1300">
              <a:solidFill>
                <a:schemeClr val="accent1"/>
              </a:solidFill>
            </a:endParaRPr>
          </a:p>
          <a:p>
            <a:pPr marL="139700" indent="0" algn="l"/>
            <a:endParaRPr lang="en-US" sz="1300">
              <a:solidFill>
                <a:schemeClr val="accent1"/>
              </a:solidFill>
            </a:endParaRPr>
          </a:p>
          <a:p>
            <a:pPr marL="139700" indent="0" algn="l"/>
            <a:endParaRPr lang="en-US" sz="1300">
              <a:solidFill>
                <a:schemeClr val="accent1"/>
              </a:solidFill>
            </a:endParaRPr>
          </a:p>
          <a:p>
            <a:pPr marL="139700" indent="0" algn="l"/>
            <a:r>
              <a:rPr lang="en-US" sz="1300">
                <a:solidFill>
                  <a:schemeClr val="accent1"/>
                </a:solidFill>
              </a:rPr>
              <a:t>The player can end up frustrated, or even very satisfied.</a:t>
            </a:r>
          </a:p>
          <a:p>
            <a:pPr marL="139700" indent="0" algn="l"/>
            <a:endParaRPr lang="en-US" sz="1300">
              <a:solidFill>
                <a:schemeClr val="accent1"/>
              </a:solidFill>
            </a:endParaRPr>
          </a:p>
          <a:p>
            <a:pPr marL="139700" indent="0" algn="l"/>
            <a:endParaRPr lang="en-US" sz="1300">
              <a:solidFill>
                <a:schemeClr val="accent1"/>
              </a:solidFill>
            </a:endParaRPr>
          </a:p>
          <a:p>
            <a:pPr marL="139700" indent="0" algn="l"/>
            <a:r>
              <a:rPr lang="en-US" sz="1300" dirty="0">
                <a:solidFill>
                  <a:schemeClr val="accent1"/>
                </a:solidFill>
              </a:rPr>
              <a:t>Player uses skill to defend themselves against enemies and allow them to climb faster </a:t>
            </a:r>
          </a:p>
          <a:p>
            <a:pPr marL="139700" indent="0" algn="l"/>
            <a:endParaRPr lang="en-US" sz="1300">
              <a:solidFill>
                <a:schemeClr val="accent1"/>
              </a:solidFill>
            </a:endParaRPr>
          </a:p>
          <a:p>
            <a:pPr marL="139700" indent="0" algn="l"/>
            <a:endParaRPr lang="en-US" sz="1300">
              <a:solidFill>
                <a:schemeClr val="accent1"/>
              </a:solidFill>
            </a:endParaRPr>
          </a:p>
          <a:p>
            <a:pPr marL="139700" indent="0" algn="l"/>
            <a:r>
              <a:rPr lang="en-US" sz="1300">
                <a:solidFill>
                  <a:schemeClr val="accent1"/>
                </a:solidFill>
              </a:rPr>
              <a:t>Player becomes strategic, uses theory and second guessing themselves</a:t>
            </a:r>
          </a:p>
          <a:p>
            <a:pPr marL="139700" indent="0" algn="l">
              <a:buFont typeface="Arial"/>
            </a:pPr>
            <a:endParaRPr lang="en-US" sz="1300">
              <a:solidFill>
                <a:schemeClr val="accent1"/>
              </a:solidFill>
            </a:endParaRPr>
          </a:p>
          <a:p>
            <a:pPr marL="139700" indent="0" algn="l"/>
            <a:r>
              <a:rPr lang="en-US" sz="1300">
                <a:solidFill>
                  <a:schemeClr val="accent1"/>
                </a:solidFill>
              </a:rPr>
              <a:t>The game becomes more challenging, so more skilled players gain more satisfaction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BB2D05-9D15-4FCF-B8DB-B9435E67487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46012" y="933843"/>
            <a:ext cx="2154000" cy="754800"/>
          </a:xfrm>
        </p:spPr>
        <p:txBody>
          <a:bodyPr/>
          <a:lstStyle/>
          <a:p>
            <a:r>
              <a:rPr lang="en-US" b="1" i="1" dirty="0">
                <a:solidFill>
                  <a:schemeClr val="bg1"/>
                </a:solidFill>
              </a:rPr>
              <a:t>Mechanic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CC7F0F5-4F75-4751-8B91-F889046D2A3F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2823005" y="913739"/>
            <a:ext cx="2154000" cy="754800"/>
          </a:xfrm>
        </p:spPr>
        <p:txBody>
          <a:bodyPr/>
          <a:lstStyle/>
          <a:p>
            <a:r>
              <a:rPr lang="en-US" b="1" i="1" dirty="0">
                <a:solidFill>
                  <a:schemeClr val="bg1"/>
                </a:solidFill>
              </a:rPr>
              <a:t>Dynamic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8518060-A4BF-461E-B77C-2CE832D7AA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Ice Climber MDA Analysis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494586B-1D7B-410F-B335-491C59D2AE67}"/>
              </a:ext>
            </a:extLst>
          </p:cNvPr>
          <p:cNvSpPr/>
          <p:nvPr/>
        </p:nvSpPr>
        <p:spPr>
          <a:xfrm>
            <a:off x="6574254" y="1003560"/>
            <a:ext cx="983729" cy="2435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B868805-25F4-457D-B360-0053672C3508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917598" y="932802"/>
            <a:ext cx="2154000" cy="754800"/>
          </a:xfrm>
        </p:spPr>
        <p:txBody>
          <a:bodyPr/>
          <a:lstStyle/>
          <a:p>
            <a:r>
              <a:rPr lang="en-US" b="1" i="1" dirty="0">
                <a:solidFill>
                  <a:schemeClr val="bg1"/>
                </a:solidFill>
              </a:rPr>
              <a:t>Aesthetic</a:t>
            </a:r>
          </a:p>
        </p:txBody>
      </p:sp>
    </p:spTree>
    <p:extLst>
      <p:ext uri="{BB962C8B-B14F-4D97-AF65-F5344CB8AC3E}">
        <p14:creationId xmlns:p14="http://schemas.microsoft.com/office/powerpoint/2010/main" val="9250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E2D3D8-EE70-4986-AD3D-A4ED78FDC58F}"/>
              </a:ext>
            </a:extLst>
          </p:cNvPr>
          <p:cNvSpPr/>
          <p:nvPr/>
        </p:nvSpPr>
        <p:spPr>
          <a:xfrm>
            <a:off x="3499579" y="1003560"/>
            <a:ext cx="983729" cy="2435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9C7889-B0EA-49E5-A6A7-414229922DB1}"/>
              </a:ext>
            </a:extLst>
          </p:cNvPr>
          <p:cNvSpPr/>
          <p:nvPr/>
        </p:nvSpPr>
        <p:spPr>
          <a:xfrm>
            <a:off x="898161" y="1003560"/>
            <a:ext cx="983729" cy="2435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1B2088C-02A6-43F2-8F53-7DFF66C8B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363" y="1247464"/>
            <a:ext cx="2394467" cy="1954013"/>
          </a:xfrm>
        </p:spPr>
        <p:txBody>
          <a:bodyPr/>
          <a:lstStyle/>
          <a:p>
            <a:pPr marL="139700" indent="0"/>
            <a:r>
              <a:rPr lang="en-US" dirty="0">
                <a:solidFill>
                  <a:schemeClr val="accent1"/>
                </a:solidFill>
              </a:rPr>
              <a:t>Player can move and jump</a:t>
            </a:r>
          </a:p>
          <a:p>
            <a:pPr marL="425450" indent="-285750">
              <a:buFont typeface="Arial"/>
              <a:buChar char="•"/>
            </a:pPr>
            <a:endParaRPr lang="en-US">
              <a:solidFill>
                <a:schemeClr val="accent1"/>
              </a:solidFill>
              <a:cs typeface="Calibri"/>
            </a:endParaRPr>
          </a:p>
          <a:p>
            <a:pPr marL="425450" indent="-285750">
              <a:buFont typeface="Arial"/>
              <a:buChar char="•"/>
            </a:pPr>
            <a:endParaRPr lang="en-US">
              <a:solidFill>
                <a:schemeClr val="accent1"/>
              </a:solidFill>
              <a:cs typeface="Calibri"/>
            </a:endParaRPr>
          </a:p>
          <a:p>
            <a:pPr marL="425450" indent="-285750">
              <a:buFont typeface="Arial"/>
              <a:buChar char="•"/>
            </a:pPr>
            <a:endParaRPr lang="en-US">
              <a:solidFill>
                <a:schemeClr val="accent1"/>
              </a:solidFill>
              <a:cs typeface="Calibri"/>
            </a:endParaRPr>
          </a:p>
          <a:p>
            <a:pPr marL="139700" indent="0"/>
            <a:r>
              <a:rPr lang="en-US" dirty="0">
                <a:solidFill>
                  <a:schemeClr val="accent1"/>
                </a:solidFill>
                <a:latin typeface="Calibri"/>
                <a:cs typeface="Calibri"/>
              </a:rPr>
              <a:t>Player must pass a level to advance to the next.</a:t>
            </a:r>
            <a:endParaRPr lang="en-US" dirty="0">
              <a:solidFill>
                <a:schemeClr val="accent1"/>
              </a:solidFill>
            </a:endParaRPr>
          </a:p>
          <a:p>
            <a:pPr marL="425450" indent="-285750">
              <a:buFont typeface="Arial"/>
              <a:buChar char="•"/>
            </a:pPr>
            <a:endParaRPr lang="en-US">
              <a:solidFill>
                <a:schemeClr val="accent1"/>
              </a:solidFill>
              <a:latin typeface="Calibri"/>
              <a:cs typeface="Calibri"/>
            </a:endParaRPr>
          </a:p>
          <a:p>
            <a:pPr marL="425450" indent="-285750">
              <a:buFont typeface="Arial"/>
              <a:buChar char="•"/>
            </a:pPr>
            <a:endParaRPr lang="en-US">
              <a:solidFill>
                <a:schemeClr val="accent1"/>
              </a:solidFill>
              <a:latin typeface="Calibri"/>
              <a:cs typeface="Calibri"/>
            </a:endParaRPr>
          </a:p>
          <a:p>
            <a:pPr marL="139700" indent="0"/>
            <a:r>
              <a:rPr lang="en-US" dirty="0">
                <a:solidFill>
                  <a:schemeClr val="accent1"/>
                </a:solidFill>
                <a:latin typeface="Calibri"/>
                <a:cs typeface="Calibri"/>
              </a:rPr>
              <a:t>Player cannot attack enemies</a:t>
            </a:r>
          </a:p>
          <a:p>
            <a:pPr marL="425450" indent="-285750">
              <a:buFont typeface="Arial"/>
              <a:buChar char="•"/>
            </a:pPr>
            <a:endParaRPr lang="en-US">
              <a:solidFill>
                <a:schemeClr val="accent1"/>
              </a:solidFill>
              <a:latin typeface="Calibri"/>
              <a:cs typeface="Calibri"/>
            </a:endParaRPr>
          </a:p>
          <a:p>
            <a:pPr marL="139700" indent="0"/>
            <a:r>
              <a:rPr lang="en-US" dirty="0">
                <a:solidFill>
                  <a:schemeClr val="accent1"/>
                </a:solidFill>
                <a:latin typeface="Calibri"/>
                <a:cs typeface="Calibri"/>
              </a:rPr>
              <a:t>Background can only move upwards </a:t>
            </a:r>
          </a:p>
          <a:p>
            <a:pPr marL="425450" indent="-285750">
              <a:buFont typeface="Arial"/>
              <a:buChar char="•"/>
            </a:pPr>
            <a:endParaRPr lang="en-US">
              <a:solidFill>
                <a:schemeClr val="accent1"/>
              </a:solidFill>
              <a:latin typeface="Calibri"/>
              <a:cs typeface="Calibri"/>
            </a:endParaRPr>
          </a:p>
          <a:p>
            <a:pPr marL="139700" indent="0"/>
            <a:r>
              <a:rPr lang="en-US" dirty="0">
                <a:solidFill>
                  <a:schemeClr val="accent1"/>
                </a:solidFill>
                <a:cs typeface="Calibri"/>
              </a:rPr>
              <a:t>Different types of enemies are present in each level</a:t>
            </a:r>
            <a:endParaRPr lang="en-US" dirty="0">
              <a:solidFill>
                <a:schemeClr val="accent1"/>
              </a:solidFill>
            </a:endParaRPr>
          </a:p>
          <a:p>
            <a:pPr marL="139700" indent="0" algn="l"/>
            <a:endParaRPr lang="en-US"/>
          </a:p>
          <a:p>
            <a:pPr marL="425450" indent="-285750">
              <a:buFont typeface="Arial"/>
              <a:buChar char="•"/>
            </a:pPr>
            <a:endParaRPr lang="en-US"/>
          </a:p>
          <a:p>
            <a:pPr>
              <a:buFont typeface="Arial"/>
              <a:buChar char="•"/>
            </a:pP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7FA26-C172-471F-A6A4-0D90FB3D783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371804" y="1243691"/>
            <a:ext cx="3106500" cy="3596425"/>
          </a:xfrm>
        </p:spPr>
        <p:txBody>
          <a:bodyPr/>
          <a:lstStyle/>
          <a:p>
            <a:pPr marL="139700" indent="0" algn="l"/>
            <a:r>
              <a:rPr lang="en-US" dirty="0">
                <a:solidFill>
                  <a:schemeClr val="accent1"/>
                </a:solidFill>
              </a:rPr>
              <a:t>Player can navigate through obstacles and enemies and climb the mountain </a:t>
            </a:r>
          </a:p>
          <a:p>
            <a:pPr marL="139700" indent="0" algn="l"/>
            <a:endParaRPr lang="en-US">
              <a:solidFill>
                <a:schemeClr val="accent1"/>
              </a:solidFill>
            </a:endParaRPr>
          </a:p>
          <a:p>
            <a:pPr marL="139700" indent="0" algn="l"/>
            <a:r>
              <a:rPr lang="en-US" dirty="0">
                <a:solidFill>
                  <a:schemeClr val="accent1"/>
                </a:solidFill>
              </a:rPr>
              <a:t>The player can get stuck on harder levels, but they will push through it to advance.</a:t>
            </a:r>
          </a:p>
          <a:p>
            <a:pPr marL="139700" indent="0" algn="l"/>
            <a:endParaRPr lang="en-US">
              <a:solidFill>
                <a:schemeClr val="accent1"/>
              </a:solidFill>
            </a:endParaRPr>
          </a:p>
          <a:p>
            <a:pPr marL="139700" indent="0" algn="l"/>
            <a:r>
              <a:rPr lang="en-US" dirty="0">
                <a:solidFill>
                  <a:schemeClr val="accent1"/>
                </a:solidFill>
              </a:rPr>
              <a:t>Player need to avoid enemies while climbing the mountain</a:t>
            </a:r>
          </a:p>
          <a:p>
            <a:pPr marL="139700" indent="0" algn="l"/>
            <a:endParaRPr lang="en-US">
              <a:solidFill>
                <a:schemeClr val="accent1"/>
              </a:solidFill>
            </a:endParaRPr>
          </a:p>
          <a:p>
            <a:pPr marL="139700" indent="0" algn="l"/>
            <a:r>
              <a:rPr lang="en-US" dirty="0">
                <a:solidFill>
                  <a:schemeClr val="accent1"/>
                </a:solidFill>
              </a:rPr>
              <a:t>If a player falls through a hole on the bottom, the game will end.</a:t>
            </a:r>
          </a:p>
          <a:p>
            <a:pPr marL="139700" indent="0" algn="l"/>
            <a:endParaRPr lang="en-US">
              <a:solidFill>
                <a:schemeClr val="accent1"/>
              </a:solidFill>
            </a:endParaRPr>
          </a:p>
          <a:p>
            <a:pPr marL="139700" indent="0" algn="l"/>
            <a:r>
              <a:rPr lang="en-US" dirty="0">
                <a:solidFill>
                  <a:schemeClr val="accent1"/>
                </a:solidFill>
              </a:rPr>
              <a:t>Players will encounter new and more enemies per level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06843BB-AB46-41AC-9FA0-D59AE2C79DD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387088" y="1037577"/>
            <a:ext cx="3726405" cy="3354137"/>
          </a:xfrm>
        </p:spPr>
        <p:txBody>
          <a:bodyPr/>
          <a:lstStyle/>
          <a:p>
            <a:pPr marL="139700" indent="0" algn="l"/>
            <a:endParaRPr lang="en-US" sz="1300"/>
          </a:p>
          <a:p>
            <a:pPr marL="139700" indent="0" algn="l"/>
            <a:r>
              <a:rPr lang="en-US" sz="1300" dirty="0">
                <a:solidFill>
                  <a:schemeClr val="accent1"/>
                </a:solidFill>
              </a:rPr>
              <a:t>Players feel rewarded. </a:t>
            </a:r>
            <a:endParaRPr lang="en-US" dirty="0">
              <a:solidFill>
                <a:schemeClr val="accent1"/>
              </a:solidFill>
            </a:endParaRPr>
          </a:p>
          <a:p>
            <a:pPr marL="139700" indent="0" algn="l"/>
            <a:endParaRPr lang="en-US" sz="1300">
              <a:solidFill>
                <a:schemeClr val="accent1"/>
              </a:solidFill>
            </a:endParaRPr>
          </a:p>
          <a:p>
            <a:pPr marL="139700" indent="0" algn="l"/>
            <a:endParaRPr lang="en-US" sz="1300">
              <a:solidFill>
                <a:schemeClr val="accent1"/>
              </a:solidFill>
            </a:endParaRPr>
          </a:p>
          <a:p>
            <a:pPr marL="139700" indent="0" algn="l"/>
            <a:endParaRPr lang="en-US" sz="1300">
              <a:solidFill>
                <a:schemeClr val="accent1"/>
              </a:solidFill>
            </a:endParaRPr>
          </a:p>
          <a:p>
            <a:pPr marL="139700" indent="0" algn="l"/>
            <a:r>
              <a:rPr lang="en-US" sz="1300" dirty="0">
                <a:solidFill>
                  <a:schemeClr val="accent1"/>
                </a:solidFill>
              </a:rPr>
              <a:t>The player can end up frustrated, or even very satisfied.</a:t>
            </a:r>
          </a:p>
          <a:p>
            <a:pPr marL="139700" indent="0" algn="l"/>
            <a:endParaRPr lang="en-US" sz="1300">
              <a:solidFill>
                <a:schemeClr val="accent1"/>
              </a:solidFill>
            </a:endParaRPr>
          </a:p>
          <a:p>
            <a:pPr marL="139700" indent="0" algn="l"/>
            <a:endParaRPr lang="en-US" sz="1300">
              <a:solidFill>
                <a:schemeClr val="accent1"/>
              </a:solidFill>
            </a:endParaRPr>
          </a:p>
          <a:p>
            <a:pPr marL="139700" indent="0" algn="l"/>
            <a:r>
              <a:rPr lang="en-US" sz="1300" dirty="0">
                <a:solidFill>
                  <a:schemeClr val="accent1"/>
                </a:solidFill>
              </a:rPr>
              <a:t>Player uses skill to defend themselves against enemies and allow them to climb faster </a:t>
            </a:r>
          </a:p>
          <a:p>
            <a:pPr marL="139700" indent="0" algn="l"/>
            <a:endParaRPr lang="en-US" sz="1300">
              <a:solidFill>
                <a:schemeClr val="accent1"/>
              </a:solidFill>
            </a:endParaRPr>
          </a:p>
          <a:p>
            <a:pPr marL="139700" indent="0" algn="l"/>
            <a:endParaRPr lang="en-US" sz="1300">
              <a:solidFill>
                <a:schemeClr val="accent1"/>
              </a:solidFill>
            </a:endParaRPr>
          </a:p>
          <a:p>
            <a:pPr marL="139700" indent="0" algn="l"/>
            <a:r>
              <a:rPr lang="en-US" sz="1300" dirty="0">
                <a:solidFill>
                  <a:schemeClr val="accent1"/>
                </a:solidFill>
              </a:rPr>
              <a:t>Player becomes strategic, uses theory and second guessing themselves</a:t>
            </a:r>
          </a:p>
          <a:p>
            <a:pPr marL="139700" indent="0" algn="l">
              <a:buFont typeface="Arial"/>
            </a:pPr>
            <a:endParaRPr lang="en-US" sz="1300">
              <a:solidFill>
                <a:schemeClr val="accent1"/>
              </a:solidFill>
            </a:endParaRPr>
          </a:p>
          <a:p>
            <a:pPr marL="139700" indent="0" algn="l"/>
            <a:r>
              <a:rPr lang="en-US" sz="1300" dirty="0">
                <a:solidFill>
                  <a:schemeClr val="accent1"/>
                </a:solidFill>
              </a:rPr>
              <a:t>The game becomes more challenging with more enemies, so more skilled players gain more satisfaction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BB2D05-9D15-4FCF-B8DB-B9435E67487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46012" y="933843"/>
            <a:ext cx="2154000" cy="754800"/>
          </a:xfrm>
        </p:spPr>
        <p:txBody>
          <a:bodyPr/>
          <a:lstStyle/>
          <a:p>
            <a:r>
              <a:rPr lang="en-US" b="1" i="1" dirty="0">
                <a:solidFill>
                  <a:schemeClr val="bg1"/>
                </a:solidFill>
              </a:rPr>
              <a:t>Mechanic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CC7F0F5-4F75-4751-8B91-F889046D2A3F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2823005" y="913739"/>
            <a:ext cx="2154000" cy="754800"/>
          </a:xfrm>
        </p:spPr>
        <p:txBody>
          <a:bodyPr/>
          <a:lstStyle/>
          <a:p>
            <a:r>
              <a:rPr lang="en-US" b="1" i="1" dirty="0">
                <a:solidFill>
                  <a:schemeClr val="bg1"/>
                </a:solidFill>
              </a:rPr>
              <a:t>Dynamic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8518060-A4BF-461E-B77C-2CE832D7AA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World Climber MDA Analysis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494586B-1D7B-410F-B335-491C59D2AE67}"/>
              </a:ext>
            </a:extLst>
          </p:cNvPr>
          <p:cNvSpPr/>
          <p:nvPr/>
        </p:nvSpPr>
        <p:spPr>
          <a:xfrm>
            <a:off x="6574254" y="1003560"/>
            <a:ext cx="983729" cy="2435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B868805-25F4-457D-B360-0053672C3508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917598" y="932802"/>
            <a:ext cx="2154000" cy="754800"/>
          </a:xfrm>
        </p:spPr>
        <p:txBody>
          <a:bodyPr/>
          <a:lstStyle/>
          <a:p>
            <a:r>
              <a:rPr lang="en-US" b="1" i="1" dirty="0">
                <a:solidFill>
                  <a:schemeClr val="bg1"/>
                </a:solidFill>
              </a:rPr>
              <a:t>Aesthetic</a:t>
            </a:r>
          </a:p>
        </p:txBody>
      </p:sp>
    </p:spTree>
    <p:extLst>
      <p:ext uri="{BB962C8B-B14F-4D97-AF65-F5344CB8AC3E}">
        <p14:creationId xmlns:p14="http://schemas.microsoft.com/office/powerpoint/2010/main" val="3188020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5"/>
          <p:cNvSpPr/>
          <p:nvPr/>
        </p:nvSpPr>
        <p:spPr>
          <a:xfrm>
            <a:off x="433857" y="1139525"/>
            <a:ext cx="8186424" cy="3696713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5"/>
          <p:cNvSpPr txBox="1">
            <a:spLocks noGrp="1"/>
          </p:cNvSpPr>
          <p:nvPr>
            <p:ph type="title"/>
          </p:nvPr>
        </p:nvSpPr>
        <p:spPr>
          <a:xfrm>
            <a:off x="243333" y="68686"/>
            <a:ext cx="8415742" cy="15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tx2"/>
                </a:solidFill>
              </a:rPr>
              <a:t>TECHNICAL</a:t>
            </a:r>
            <a:r>
              <a:rPr lang="en">
                <a:solidFill>
                  <a:srgbClr val="FFFFFF"/>
                </a:solidFill>
              </a:rPr>
              <a:t> </a:t>
            </a:r>
            <a:r>
              <a:rPr lang="en"/>
              <a:t>DESIGN</a:t>
            </a:r>
            <a:r>
              <a:rPr lang="en">
                <a:solidFill>
                  <a:schemeClr val="lt2"/>
                </a:solidFill>
              </a:rPr>
              <a:t> </a:t>
            </a:r>
            <a:r>
              <a:rPr lang="en">
                <a:solidFill>
                  <a:schemeClr val="accent1"/>
                </a:solidFill>
              </a:rPr>
              <a:t>STRUCTURE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7CFF35CA-929F-4EB5-88E6-3FECED103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941" y="1188408"/>
            <a:ext cx="2743200" cy="3566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532656-3345-4808-87E5-C865D54AB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58" y="1188409"/>
            <a:ext cx="4616434" cy="35661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D4F7-6DF7-41FD-BEE6-DAD4E0866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Biggest Challenge</a:t>
            </a:r>
          </a:p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9842F-002D-4544-81F3-BF2E413BD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633110" y="1560289"/>
            <a:ext cx="6806100" cy="21063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GitHub Merge Conflicts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Solution: Focused on conflicts immediately 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62C22D29-AF2C-48B1-B327-FB841CDC7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00" y="80011"/>
            <a:ext cx="1583700" cy="15837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BDBEBB3-1BE8-41EC-836D-346927E5E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790" y="2523163"/>
            <a:ext cx="6073212" cy="177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012F0E-3590-4A24-AC82-4EBB464C4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763" y="2501187"/>
            <a:ext cx="6078239" cy="221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3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C9C90-BB9D-420A-90A0-123A83C4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743" y="243570"/>
            <a:ext cx="5470800" cy="1583700"/>
          </a:xfrm>
        </p:spPr>
        <p:txBody>
          <a:bodyPr/>
          <a:lstStyle/>
          <a:p>
            <a:r>
              <a:rPr lang="en-US"/>
              <a:t>If We </a:t>
            </a:r>
            <a:r>
              <a:rPr lang="en-US">
                <a:solidFill>
                  <a:schemeClr val="accent1"/>
                </a:solidFill>
              </a:rPr>
              <a:t>Redid</a:t>
            </a:r>
            <a:r>
              <a:rPr lang="en-US"/>
              <a:t> Our Project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0C4164-649A-4350-8BCD-97079E3D3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426876" y="2307534"/>
            <a:ext cx="6806100" cy="21063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/>
              <a:t>We would implement the background generation in the physics branch itself to resolve merging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/>
              <a:t>Plan so that the last couple days are on UI since in the end, that's what draws the user in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/>
              <a:t>Keep the main 'hard factor' of the game the same 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/>
              <a:t>Work on the aspects of the game that make it hard for the user, and then the sections that make it fun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8CBE731-0D79-4E21-87B1-A83E3774A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8" y="-1587"/>
            <a:ext cx="1176284" cy="5146154"/>
          </a:xfrm>
          <a:prstGeom prst="rect">
            <a:avLst/>
          </a:prstGeom>
        </p:spPr>
      </p:pic>
      <p:pic>
        <p:nvPicPr>
          <p:cNvPr id="5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94FDB901-4BCE-4CC7-91CA-DA782E31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9" y="20"/>
            <a:ext cx="1631430" cy="153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12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B6A70EB-B58A-48EA-8044-35A3BA8500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/>
              <a:t>Group Dynamics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BBA878-A48B-43A2-9E38-82E00A434B5F}"/>
              </a:ext>
            </a:extLst>
          </p:cNvPr>
          <p:cNvSpPr txBox="1"/>
          <p:nvPr/>
        </p:nvSpPr>
        <p:spPr>
          <a:xfrm>
            <a:off x="720050" y="1378424"/>
            <a:ext cx="5359159" cy="289310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Barlow"/>
              </a:rPr>
              <a:t>Ateeq</a:t>
            </a:r>
            <a:r>
              <a:rPr lang="en-US" b="1">
                <a:solidFill>
                  <a:schemeClr val="accent2"/>
                </a:solidFill>
                <a:latin typeface="Barlow"/>
              </a:rPr>
              <a:t>: Start screen, End screen, Enemy Mechanics, Sprite</a:t>
            </a:r>
            <a:endParaRPr lang="en-US" b="1">
              <a:solidFill>
                <a:schemeClr val="accent2"/>
              </a:solidFill>
              <a:latin typeface="Barlow" panose="00000500000000000000" pitchFamily="2" charset="0"/>
            </a:endParaRPr>
          </a:p>
          <a:p>
            <a:endParaRPr lang="en-US" b="1">
              <a:solidFill>
                <a:schemeClr val="accent2"/>
              </a:solidFill>
              <a:latin typeface="Barlow" panose="00000500000000000000" pitchFamily="2" charset="0"/>
            </a:endParaRPr>
          </a:p>
          <a:p>
            <a:r>
              <a:rPr lang="en-US" b="1">
                <a:solidFill>
                  <a:schemeClr val="accent3"/>
                </a:solidFill>
                <a:latin typeface="Barlow"/>
              </a:rPr>
              <a:t>Boaz</a:t>
            </a:r>
            <a:r>
              <a:rPr lang="en-US" b="1">
                <a:solidFill>
                  <a:schemeClr val="accent2"/>
                </a:solidFill>
                <a:latin typeface="Barlow"/>
              </a:rPr>
              <a:t>: Enemy generation and movement, timer</a:t>
            </a:r>
          </a:p>
          <a:p>
            <a:endParaRPr lang="en-US" b="1">
              <a:solidFill>
                <a:schemeClr val="accent2"/>
              </a:solidFill>
              <a:latin typeface="Barlow" panose="00000500000000000000" pitchFamily="2" charset="0"/>
            </a:endParaRPr>
          </a:p>
          <a:p>
            <a:r>
              <a:rPr lang="en-US" b="1">
                <a:solidFill>
                  <a:schemeClr val="tx1"/>
                </a:solidFill>
                <a:latin typeface="Barlow"/>
              </a:rPr>
              <a:t>Dan</a:t>
            </a:r>
            <a:r>
              <a:rPr lang="en-US" b="1">
                <a:solidFill>
                  <a:schemeClr val="accent2"/>
                </a:solidFill>
                <a:latin typeface="Barlow"/>
              </a:rPr>
              <a:t>: Random world generation</a:t>
            </a:r>
          </a:p>
          <a:p>
            <a:endParaRPr lang="en-US" b="1">
              <a:solidFill>
                <a:schemeClr val="accent2"/>
              </a:solidFill>
              <a:latin typeface="Barlow" panose="00000500000000000000" pitchFamily="2" charset="0"/>
            </a:endParaRPr>
          </a:p>
          <a:p>
            <a:r>
              <a:rPr lang="en-US" b="1">
                <a:solidFill>
                  <a:schemeClr val="tx2"/>
                </a:solidFill>
                <a:latin typeface="Barlow"/>
              </a:rPr>
              <a:t>Manish</a:t>
            </a:r>
            <a:r>
              <a:rPr lang="en-US" b="1">
                <a:solidFill>
                  <a:schemeClr val="accent2"/>
                </a:solidFill>
                <a:latin typeface="Barlow"/>
              </a:rPr>
              <a:t>: Player physics, sound effects </a:t>
            </a:r>
            <a:endParaRPr lang="en-US" b="1">
              <a:solidFill>
                <a:schemeClr val="accent2"/>
              </a:solidFill>
              <a:latin typeface="Barlow" panose="00000500000000000000" pitchFamily="2" charset="0"/>
            </a:endParaRPr>
          </a:p>
          <a:p>
            <a:endParaRPr lang="en-US" b="1">
              <a:solidFill>
                <a:schemeClr val="accent2"/>
              </a:solidFill>
              <a:latin typeface="Barlow" panose="00000500000000000000" pitchFamily="2" charset="0"/>
            </a:endParaRPr>
          </a:p>
          <a:p>
            <a:r>
              <a:rPr lang="en-US" b="1">
                <a:solidFill>
                  <a:schemeClr val="tx1"/>
                </a:solidFill>
                <a:latin typeface="Barlow"/>
              </a:rPr>
              <a:t>Nanda</a:t>
            </a:r>
            <a:r>
              <a:rPr lang="en-US" b="1">
                <a:solidFill>
                  <a:schemeClr val="accent2"/>
                </a:solidFill>
                <a:latin typeface="Barlow"/>
              </a:rPr>
              <a:t>: Background art, Background scrolling, Background music</a:t>
            </a:r>
          </a:p>
          <a:p>
            <a:endParaRPr lang="en-US" b="1">
              <a:solidFill>
                <a:schemeClr val="accent2"/>
              </a:solidFill>
              <a:latin typeface="Barlow" panose="00000500000000000000" pitchFamily="2" charset="0"/>
            </a:endParaRPr>
          </a:p>
          <a:p>
            <a:endParaRPr lang="en-US" b="1">
              <a:solidFill>
                <a:schemeClr val="accent2"/>
              </a:solidFill>
              <a:latin typeface="Barlow" panose="00000500000000000000" pitchFamily="2" charset="0"/>
            </a:endParaRPr>
          </a:p>
          <a:p>
            <a:endParaRPr lang="en-US" b="1">
              <a:solidFill>
                <a:schemeClr val="accent2"/>
              </a:solidFill>
              <a:latin typeface="Barlow" panose="00000500000000000000" pitchFamily="2" charset="0"/>
            </a:endParaRPr>
          </a:p>
          <a:p>
            <a:r>
              <a:rPr lang="en-US" b="1">
                <a:solidFill>
                  <a:schemeClr val="accent4"/>
                </a:solidFill>
                <a:latin typeface="Barlow"/>
              </a:rPr>
              <a:t>Communication: Discord, Teams</a:t>
            </a:r>
          </a:p>
        </p:txBody>
      </p:sp>
    </p:spTree>
    <p:extLst>
      <p:ext uri="{BB962C8B-B14F-4D97-AF65-F5344CB8AC3E}">
        <p14:creationId xmlns:p14="http://schemas.microsoft.com/office/powerpoint/2010/main" val="2020516166"/>
      </p:ext>
    </p:extLst>
  </p:cSld>
  <p:clrMapOvr>
    <a:masterClrMapping/>
  </p:clrMapOvr>
</p:sld>
</file>

<file path=ppt/theme/theme1.xml><?xml version="1.0" encoding="utf-8"?>
<a:theme xmlns:a="http://schemas.openxmlformats.org/drawingml/2006/main" name="Geek Pride Day by Slidesgo">
  <a:themeElements>
    <a:clrScheme name="Simple Light">
      <a:dk1>
        <a:srgbClr val="6E3DCF"/>
      </a:dk1>
      <a:lt1>
        <a:srgbClr val="2EE6C4"/>
      </a:lt1>
      <a:dk2>
        <a:srgbClr val="FF0098"/>
      </a:dk2>
      <a:lt2>
        <a:srgbClr val="2D0066"/>
      </a:lt2>
      <a:accent1>
        <a:srgbClr val="20124D"/>
      </a:accent1>
      <a:accent2>
        <a:srgbClr val="FFFFFF"/>
      </a:accent2>
      <a:accent3>
        <a:srgbClr val="20124D"/>
      </a:accent3>
      <a:accent4>
        <a:srgbClr val="6E3DCF"/>
      </a:accent4>
      <a:accent5>
        <a:srgbClr val="2EE6C4"/>
      </a:accent5>
      <a:accent6>
        <a:srgbClr val="FF009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2221231A8EBD4DA163173B3B94126F" ma:contentTypeVersion="12" ma:contentTypeDescription="Create a new document." ma:contentTypeScope="" ma:versionID="d96a8e7a9bbe49ba1492da35259d2e7b">
  <xsd:schema xmlns:xsd="http://www.w3.org/2001/XMLSchema" xmlns:xs="http://www.w3.org/2001/XMLSchema" xmlns:p="http://schemas.microsoft.com/office/2006/metadata/properties" xmlns:ns3="dae2cbac-b615-4a7d-b3a1-411cac26328b" xmlns:ns4="d805333a-3e9a-4008-a06a-228ca467b627" targetNamespace="http://schemas.microsoft.com/office/2006/metadata/properties" ma:root="true" ma:fieldsID="d2a045ff8747ed47bd6d2ffc511a3315" ns3:_="" ns4:_="">
    <xsd:import namespace="dae2cbac-b615-4a7d-b3a1-411cac26328b"/>
    <xsd:import namespace="d805333a-3e9a-4008-a06a-228ca467b62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2cbac-b615-4a7d-b3a1-411cac26328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05333a-3e9a-4008-a06a-228ca467b6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9D61D9-A0D9-4BA1-8CA9-7BB3B9412215}">
  <ds:schemaRefs>
    <ds:schemaRef ds:uri="d805333a-3e9a-4008-a06a-228ca467b627"/>
    <ds:schemaRef ds:uri="dae2cbac-b615-4a7d-b3a1-411cac26328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4E292D9-065D-437F-8589-4815601F3040}">
  <ds:schemaRefs>
    <ds:schemaRef ds:uri="d805333a-3e9a-4008-a06a-228ca467b627"/>
    <ds:schemaRef ds:uri="dae2cbac-b615-4a7d-b3a1-411cac26328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41B166F-8839-4D0E-BB25-FEB468EA7A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13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Geek Pride Day by Slidesgo</vt:lpstr>
      <vt:lpstr>By Ateeq, Boaz, Dan, Manish, Nanda Mentor: Srdjan  </vt:lpstr>
      <vt:lpstr>Planned Features</vt:lpstr>
      <vt:lpstr>Cut Features</vt:lpstr>
      <vt:lpstr>Ice Climber MDA Analysis</vt:lpstr>
      <vt:lpstr>World Climber MDA Analysis</vt:lpstr>
      <vt:lpstr>TECHNICAL DESIGN STRUCTURE</vt:lpstr>
      <vt:lpstr>Biggest Challenge </vt:lpstr>
      <vt:lpstr>If We Redid Our Project</vt:lpstr>
      <vt:lpstr>Group Dynamics</vt:lpstr>
      <vt:lpstr>MVL (Most Valuable Lessons) - PART ONE</vt:lpstr>
      <vt:lpstr>Demo</vt:lpstr>
      <vt:lpstr>If we had 1-2-4 more weeks</vt:lpstr>
      <vt:lpstr>Pitch and 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 Ateeq, Boaz, Dan, Manish, Nanda Mentor: Srdjan  </dc:title>
  <cp:revision>205</cp:revision>
  <dcterms:modified xsi:type="dcterms:W3CDTF">2022-01-27T07:10:10Z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0x010100582221231A8EBD4DA163173B3B94126F</vt:lpwstr>
  </property>
</Properties>
</file>